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6"/>
  </p:notesMasterIdLst>
  <p:sldIdLst>
    <p:sldId id="272" r:id="rId2"/>
    <p:sldId id="311" r:id="rId3"/>
    <p:sldId id="312" r:id="rId4"/>
    <p:sldId id="299" r:id="rId5"/>
    <p:sldId id="285" r:id="rId6"/>
    <p:sldId id="301" r:id="rId7"/>
    <p:sldId id="307" r:id="rId8"/>
    <p:sldId id="300" r:id="rId9"/>
    <p:sldId id="302" r:id="rId10"/>
    <p:sldId id="284" r:id="rId11"/>
    <p:sldId id="303" r:id="rId12"/>
    <p:sldId id="304" r:id="rId13"/>
    <p:sldId id="305" r:id="rId14"/>
    <p:sldId id="306" r:id="rId15"/>
    <p:sldId id="308" r:id="rId16"/>
    <p:sldId id="314" r:id="rId17"/>
    <p:sldId id="286" r:id="rId18"/>
    <p:sldId id="287" r:id="rId19"/>
    <p:sldId id="288" r:id="rId20"/>
    <p:sldId id="289" r:id="rId21"/>
    <p:sldId id="290" r:id="rId22"/>
    <p:sldId id="291" r:id="rId23"/>
    <p:sldId id="292" r:id="rId24"/>
    <p:sldId id="293" r:id="rId25"/>
    <p:sldId id="294" r:id="rId26"/>
    <p:sldId id="295" r:id="rId27"/>
    <p:sldId id="296" r:id="rId28"/>
    <p:sldId id="297" r:id="rId29"/>
    <p:sldId id="298" r:id="rId30"/>
    <p:sldId id="315" r:id="rId31"/>
    <p:sldId id="274" r:id="rId32"/>
    <p:sldId id="275" r:id="rId33"/>
    <p:sldId id="276" r:id="rId34"/>
    <p:sldId id="277" r:id="rId35"/>
    <p:sldId id="278" r:id="rId36"/>
    <p:sldId id="279" r:id="rId37"/>
    <p:sldId id="280" r:id="rId38"/>
    <p:sldId id="316" r:id="rId39"/>
    <p:sldId id="256" r:id="rId40"/>
    <p:sldId id="257" r:id="rId41"/>
    <p:sldId id="258" r:id="rId42"/>
    <p:sldId id="259" r:id="rId43"/>
    <p:sldId id="260" r:id="rId44"/>
    <p:sldId id="261" r:id="rId45"/>
    <p:sldId id="262" r:id="rId46"/>
    <p:sldId id="263" r:id="rId47"/>
    <p:sldId id="264" r:id="rId48"/>
    <p:sldId id="265" r:id="rId49"/>
    <p:sldId id="266" r:id="rId50"/>
    <p:sldId id="267" r:id="rId51"/>
    <p:sldId id="268" r:id="rId52"/>
    <p:sldId id="269" r:id="rId53"/>
    <p:sldId id="270" r:id="rId54"/>
    <p:sldId id="271" r:id="rId5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pitchFamily="2" charset="-122"/>
        <a:cs typeface="+mn-cs"/>
      </a:defRPr>
    </a:lvl1pPr>
    <a:lvl2pPr marL="457200" algn="l" rtl="0" fontAlgn="base">
      <a:spcBef>
        <a:spcPct val="0"/>
      </a:spcBef>
      <a:spcAft>
        <a:spcPct val="0"/>
      </a:spcAft>
      <a:defRPr kern="1200">
        <a:solidFill>
          <a:schemeClr val="tx1"/>
        </a:solidFill>
        <a:latin typeface="Arial" charset="0"/>
        <a:ea typeface="宋体" pitchFamily="2" charset="-122"/>
        <a:cs typeface="+mn-cs"/>
      </a:defRPr>
    </a:lvl2pPr>
    <a:lvl3pPr marL="914400" algn="l" rtl="0" fontAlgn="base">
      <a:spcBef>
        <a:spcPct val="0"/>
      </a:spcBef>
      <a:spcAft>
        <a:spcPct val="0"/>
      </a:spcAft>
      <a:defRPr kern="1200">
        <a:solidFill>
          <a:schemeClr val="tx1"/>
        </a:solidFill>
        <a:latin typeface="Arial" charset="0"/>
        <a:ea typeface="宋体" pitchFamily="2" charset="-122"/>
        <a:cs typeface="+mn-cs"/>
      </a:defRPr>
    </a:lvl3pPr>
    <a:lvl4pPr marL="1371600" algn="l" rtl="0" fontAlgn="base">
      <a:spcBef>
        <a:spcPct val="0"/>
      </a:spcBef>
      <a:spcAft>
        <a:spcPct val="0"/>
      </a:spcAft>
      <a:defRPr kern="1200">
        <a:solidFill>
          <a:schemeClr val="tx1"/>
        </a:solidFill>
        <a:latin typeface="Arial" charset="0"/>
        <a:ea typeface="宋体" pitchFamily="2" charset="-122"/>
        <a:cs typeface="+mn-cs"/>
      </a:defRPr>
    </a:lvl4pPr>
    <a:lvl5pPr marL="1828800" algn="l" rtl="0" fontAlgn="base">
      <a:spcBef>
        <a:spcPct val="0"/>
      </a:spcBef>
      <a:spcAft>
        <a:spcPct val="0"/>
      </a:spcAft>
      <a:defRPr kern="1200">
        <a:solidFill>
          <a:schemeClr val="tx1"/>
        </a:solidFill>
        <a:latin typeface="Arial" charset="0"/>
        <a:ea typeface="宋体" pitchFamily="2" charset="-122"/>
        <a:cs typeface="+mn-cs"/>
      </a:defRPr>
    </a:lvl5pPr>
    <a:lvl6pPr marL="2286000" algn="l" defTabSz="914400" rtl="0" eaLnBrk="1" latinLnBrk="0" hangingPunct="1">
      <a:defRPr kern="1200">
        <a:solidFill>
          <a:schemeClr val="tx1"/>
        </a:solidFill>
        <a:latin typeface="Arial" charset="0"/>
        <a:ea typeface="宋体" pitchFamily="2" charset="-122"/>
        <a:cs typeface="+mn-cs"/>
      </a:defRPr>
    </a:lvl6pPr>
    <a:lvl7pPr marL="2743200" algn="l" defTabSz="914400" rtl="0" eaLnBrk="1" latinLnBrk="0" hangingPunct="1">
      <a:defRPr kern="1200">
        <a:solidFill>
          <a:schemeClr val="tx1"/>
        </a:solidFill>
        <a:latin typeface="Arial" charset="0"/>
        <a:ea typeface="宋体" pitchFamily="2" charset="-122"/>
        <a:cs typeface="+mn-cs"/>
      </a:defRPr>
    </a:lvl7pPr>
    <a:lvl8pPr marL="3200400" algn="l" defTabSz="914400" rtl="0" eaLnBrk="1" latinLnBrk="0" hangingPunct="1">
      <a:defRPr kern="1200">
        <a:solidFill>
          <a:schemeClr val="tx1"/>
        </a:solidFill>
        <a:latin typeface="Arial" charset="0"/>
        <a:ea typeface="宋体" pitchFamily="2" charset="-122"/>
        <a:cs typeface="+mn-cs"/>
      </a:defRPr>
    </a:lvl8pPr>
    <a:lvl9pPr marL="3657600" algn="l" defTabSz="914400" rtl="0" eaLnBrk="1" latinLnBrk="0" hangingPunct="1">
      <a:defRPr kern="1200">
        <a:solidFill>
          <a:schemeClr val="tx1"/>
        </a:solidFill>
        <a:latin typeface="Arial"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90" autoAdjust="0"/>
    <p:restoredTop sz="94575" autoAdjust="0"/>
  </p:normalViewPr>
  <p:slideViewPr>
    <p:cSldViewPr>
      <p:cViewPr varScale="1">
        <p:scale>
          <a:sx n="51" d="100"/>
          <a:sy n="51" d="100"/>
        </p:scale>
        <p:origin x="-115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ea typeface="宋体"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ea typeface="宋体" charset="-122"/>
              </a:defRPr>
            </a:lvl1pPr>
          </a:lstStyle>
          <a:p>
            <a:pPr>
              <a:defRPr/>
            </a:pPr>
            <a:fld id="{09D15818-23B1-4C33-8525-BAEB9CB1B362}" type="datetimeFigureOut">
              <a:rPr lang="zh-CN" altLang="en-US"/>
              <a:pPr>
                <a:defRPr/>
              </a:pPr>
              <a:t>2013/6/19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ea typeface="宋体"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ea typeface="宋体" charset="-122"/>
              </a:defRPr>
            </a:lvl1pPr>
          </a:lstStyle>
          <a:p>
            <a:pPr>
              <a:defRPr/>
            </a:pPr>
            <a:fld id="{678BFC82-64AC-4767-B0FE-FF43F37101E6}"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p:spPr>
      </p:sp>
      <p:sp>
        <p:nvSpPr>
          <p:cNvPr id="59395"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5939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BD1C976-817B-411A-B0DA-0C6AF4B79054}" type="slidenum">
              <a:rPr lang="zh-CN" altLang="en-US">
                <a:ea typeface="宋体" pitchFamily="2" charset="-122"/>
              </a:rPr>
              <a:pPr/>
              <a:t>31</a:t>
            </a:fld>
            <a:endParaRPr lang="zh-CN" altLang="en-US">
              <a:ea typeface="宋体"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直角三角形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grpSp>
        <p:nvGrpSpPr>
          <p:cNvPr id="5" name="组合 15"/>
          <p:cNvGrpSpPr>
            <a:grpSpLocks/>
          </p:cNvGrpSpPr>
          <p:nvPr/>
        </p:nvGrpSpPr>
        <p:grpSpPr bwMode="auto">
          <a:xfrm>
            <a:off x="-3175" y="4953000"/>
            <a:ext cx="9147175" cy="1911350"/>
            <a:chOff x="-3765" y="4832896"/>
            <a:chExt cx="9147765" cy="2032192"/>
          </a:xfrm>
        </p:grpSpPr>
        <p:sp>
          <p:nvSpPr>
            <p:cNvPr id="6" name="任意多边形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a typeface="+mn-ea"/>
              </a:endParaRPr>
            </a:p>
          </p:txBody>
        </p:sp>
        <p:sp>
          <p:nvSpPr>
            <p:cNvPr id="7" name="任意多边形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a typeface="+mn-ea"/>
              </a:endParaRPr>
            </a:p>
          </p:txBody>
        </p:sp>
        <p:sp>
          <p:nvSpPr>
            <p:cNvPr id="8" name="任意多边形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0" name="直接连接符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标题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zh-CN" altLang="en-US" smtClean="0"/>
              <a:t>单击此处编辑母版标题样式</a:t>
            </a:r>
            <a:endParaRPr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zh-CN" altLang="en-US" smtClean="0"/>
              <a:t>单击此处编辑母版副标题样式</a:t>
            </a:r>
            <a:endParaRPr lang="en-US"/>
          </a:p>
        </p:txBody>
      </p:sp>
      <p:sp>
        <p:nvSpPr>
          <p:cNvPr id="11" name="日期占位符 29"/>
          <p:cNvSpPr>
            <a:spLocks noGrp="1"/>
          </p:cNvSpPr>
          <p:nvPr>
            <p:ph type="dt" sz="half" idx="10"/>
          </p:nvPr>
        </p:nvSpPr>
        <p:spPr/>
        <p:txBody>
          <a:bodyPr/>
          <a:lstStyle>
            <a:lvl1pPr>
              <a:defRPr>
                <a:solidFill>
                  <a:srgbClr val="FFFFFF"/>
                </a:solidFill>
              </a:defRPr>
            </a:lvl1pPr>
            <a:extLst/>
          </a:lstStyle>
          <a:p>
            <a:pPr>
              <a:defRPr/>
            </a:pPr>
            <a:fld id="{661403F5-FB4E-4D5F-94E1-B57003FE4F23}" type="datetimeFigureOut">
              <a:rPr lang="zh-CN" altLang="en-US"/>
              <a:pPr>
                <a:defRPr/>
              </a:pPr>
              <a:t>2013/6/19</a:t>
            </a:fld>
            <a:endParaRPr lang="zh-CN" altLang="en-US"/>
          </a:p>
        </p:txBody>
      </p:sp>
      <p:sp>
        <p:nvSpPr>
          <p:cNvPr id="12" name="页脚占位符 18"/>
          <p:cNvSpPr>
            <a:spLocks noGrp="1"/>
          </p:cNvSpPr>
          <p:nvPr>
            <p:ph type="ftr" sz="quarter" idx="11"/>
          </p:nvPr>
        </p:nvSpPr>
        <p:spPr/>
        <p:txBody>
          <a:bodyPr/>
          <a:lstStyle>
            <a:lvl1pPr>
              <a:defRPr>
                <a:solidFill>
                  <a:schemeClr val="accent1">
                    <a:tint val="20000"/>
                  </a:schemeClr>
                </a:solidFill>
              </a:defRPr>
            </a:lvl1pPr>
            <a:extLst/>
          </a:lstStyle>
          <a:p>
            <a:pPr>
              <a:defRPr/>
            </a:pPr>
            <a:endParaRPr lang="zh-CN" altLang="en-US"/>
          </a:p>
        </p:txBody>
      </p:sp>
      <p:sp>
        <p:nvSpPr>
          <p:cNvPr id="13" name="灯片编号占位符 26"/>
          <p:cNvSpPr>
            <a:spLocks noGrp="1"/>
          </p:cNvSpPr>
          <p:nvPr>
            <p:ph type="sldNum" sz="quarter" idx="12"/>
          </p:nvPr>
        </p:nvSpPr>
        <p:spPr/>
        <p:txBody>
          <a:bodyPr/>
          <a:lstStyle>
            <a:lvl1pPr>
              <a:defRPr>
                <a:solidFill>
                  <a:srgbClr val="FFFFFF"/>
                </a:solidFill>
              </a:defRPr>
            </a:lvl1pPr>
            <a:extLst/>
          </a:lstStyle>
          <a:p>
            <a:pPr>
              <a:defRPr/>
            </a:pPr>
            <a:fld id="{79914993-BC2E-450F-B2BC-31DADA7189F8}"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9"/>
          <p:cNvSpPr>
            <a:spLocks noGrp="1"/>
          </p:cNvSpPr>
          <p:nvPr>
            <p:ph type="dt" sz="half" idx="10"/>
          </p:nvPr>
        </p:nvSpPr>
        <p:spPr/>
        <p:txBody>
          <a:bodyPr/>
          <a:lstStyle>
            <a:lvl1pPr>
              <a:defRPr/>
            </a:lvl1pPr>
          </a:lstStyle>
          <a:p>
            <a:pPr>
              <a:defRPr/>
            </a:pPr>
            <a:fld id="{04740F47-55AA-42A7-8F4E-9F27163762ED}" type="datetimeFigureOut">
              <a:rPr lang="zh-CN" altLang="en-US"/>
              <a:pPr>
                <a:defRPr/>
              </a:pPr>
              <a:t>2013/6/19</a:t>
            </a:fld>
            <a:endParaRPr lang="zh-CN" altLang="en-US"/>
          </a:p>
        </p:txBody>
      </p:sp>
      <p:sp>
        <p:nvSpPr>
          <p:cNvPr id="5" name="页脚占位符 21"/>
          <p:cNvSpPr>
            <a:spLocks noGrp="1"/>
          </p:cNvSpPr>
          <p:nvPr>
            <p:ph type="ftr" sz="quarter" idx="11"/>
          </p:nvPr>
        </p:nvSpPr>
        <p:spPr/>
        <p:txBody>
          <a:bodyPr/>
          <a:lstStyle>
            <a:lvl1pPr>
              <a:defRPr/>
            </a:lvl1pPr>
          </a:lstStyle>
          <a:p>
            <a:pPr>
              <a:defRPr/>
            </a:pPr>
            <a:endParaRPr lang="zh-CN" altLang="en-US"/>
          </a:p>
        </p:txBody>
      </p:sp>
      <p:sp>
        <p:nvSpPr>
          <p:cNvPr id="6" name="灯片编号占位符 17"/>
          <p:cNvSpPr>
            <a:spLocks noGrp="1"/>
          </p:cNvSpPr>
          <p:nvPr>
            <p:ph type="sldNum" sz="quarter" idx="12"/>
          </p:nvPr>
        </p:nvSpPr>
        <p:spPr/>
        <p:txBody>
          <a:bodyPr/>
          <a:lstStyle>
            <a:lvl1pPr>
              <a:defRPr/>
            </a:lvl1pPr>
          </a:lstStyle>
          <a:p>
            <a:pPr>
              <a:defRPr/>
            </a:pPr>
            <a:fld id="{6D031061-1CA6-4128-A37E-B65377039399}"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9"/>
          <p:cNvSpPr>
            <a:spLocks noGrp="1"/>
          </p:cNvSpPr>
          <p:nvPr>
            <p:ph type="dt" sz="half" idx="10"/>
          </p:nvPr>
        </p:nvSpPr>
        <p:spPr/>
        <p:txBody>
          <a:bodyPr/>
          <a:lstStyle>
            <a:lvl1pPr>
              <a:defRPr/>
            </a:lvl1pPr>
          </a:lstStyle>
          <a:p>
            <a:pPr>
              <a:defRPr/>
            </a:pPr>
            <a:fld id="{62972E22-1C0E-4138-A4F6-5B714A4BC517}" type="datetimeFigureOut">
              <a:rPr lang="zh-CN" altLang="en-US"/>
              <a:pPr>
                <a:defRPr/>
              </a:pPr>
              <a:t>2013/6/19</a:t>
            </a:fld>
            <a:endParaRPr lang="zh-CN" altLang="en-US"/>
          </a:p>
        </p:txBody>
      </p:sp>
      <p:sp>
        <p:nvSpPr>
          <p:cNvPr id="5" name="页脚占位符 21"/>
          <p:cNvSpPr>
            <a:spLocks noGrp="1"/>
          </p:cNvSpPr>
          <p:nvPr>
            <p:ph type="ftr" sz="quarter" idx="11"/>
          </p:nvPr>
        </p:nvSpPr>
        <p:spPr/>
        <p:txBody>
          <a:bodyPr/>
          <a:lstStyle>
            <a:lvl1pPr>
              <a:defRPr/>
            </a:lvl1pPr>
          </a:lstStyle>
          <a:p>
            <a:pPr>
              <a:defRPr/>
            </a:pPr>
            <a:endParaRPr lang="zh-CN" altLang="en-US"/>
          </a:p>
        </p:txBody>
      </p:sp>
      <p:sp>
        <p:nvSpPr>
          <p:cNvPr id="6" name="灯片编号占位符 17"/>
          <p:cNvSpPr>
            <a:spLocks noGrp="1"/>
          </p:cNvSpPr>
          <p:nvPr>
            <p:ph type="sldNum" sz="quarter" idx="12"/>
          </p:nvPr>
        </p:nvSpPr>
        <p:spPr/>
        <p:txBody>
          <a:bodyPr/>
          <a:lstStyle>
            <a:lvl1pPr>
              <a:defRPr/>
            </a:lvl1pPr>
          </a:lstStyle>
          <a:p>
            <a:pPr>
              <a:defRPr/>
            </a:pPr>
            <a:fld id="{12DF51E5-5A7A-4B30-AB19-3CF2A491FD5E}"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标题 6"/>
          <p:cNvSpPr>
            <a:spLocks noGrp="1"/>
          </p:cNvSpPr>
          <p:nvPr>
            <p:ph type="title"/>
          </p:nvPr>
        </p:nvSpPr>
        <p:spPr/>
        <p:txBody>
          <a:bodyPr rtlCol="0"/>
          <a:lstStyle>
            <a:extLst/>
          </a:lstStyle>
          <a:p>
            <a:r>
              <a:rPr lang="zh-CN" altLang="en-US" smtClean="0"/>
              <a:t>单击此处编辑母版标题样式</a:t>
            </a:r>
            <a:endParaRPr lang="en-US"/>
          </a:p>
        </p:txBody>
      </p:sp>
      <p:sp>
        <p:nvSpPr>
          <p:cNvPr id="4" name="日期占位符 9"/>
          <p:cNvSpPr>
            <a:spLocks noGrp="1"/>
          </p:cNvSpPr>
          <p:nvPr>
            <p:ph type="dt" sz="half" idx="10"/>
          </p:nvPr>
        </p:nvSpPr>
        <p:spPr/>
        <p:txBody>
          <a:bodyPr/>
          <a:lstStyle>
            <a:lvl1pPr>
              <a:defRPr/>
            </a:lvl1pPr>
          </a:lstStyle>
          <a:p>
            <a:pPr>
              <a:defRPr/>
            </a:pPr>
            <a:fld id="{666EF434-9400-4E17-8B4E-33C5079E6064}" type="datetimeFigureOut">
              <a:rPr lang="zh-CN" altLang="en-US"/>
              <a:pPr>
                <a:defRPr/>
              </a:pPr>
              <a:t>2013/6/19</a:t>
            </a:fld>
            <a:endParaRPr lang="zh-CN" altLang="en-US"/>
          </a:p>
        </p:txBody>
      </p:sp>
      <p:sp>
        <p:nvSpPr>
          <p:cNvPr id="5" name="页脚占位符 21"/>
          <p:cNvSpPr>
            <a:spLocks noGrp="1"/>
          </p:cNvSpPr>
          <p:nvPr>
            <p:ph type="ftr" sz="quarter" idx="11"/>
          </p:nvPr>
        </p:nvSpPr>
        <p:spPr/>
        <p:txBody>
          <a:bodyPr/>
          <a:lstStyle>
            <a:lvl1pPr>
              <a:defRPr/>
            </a:lvl1pPr>
          </a:lstStyle>
          <a:p>
            <a:pPr>
              <a:defRPr/>
            </a:pPr>
            <a:endParaRPr lang="zh-CN" altLang="en-US"/>
          </a:p>
        </p:txBody>
      </p:sp>
      <p:sp>
        <p:nvSpPr>
          <p:cNvPr id="6" name="灯片编号占位符 17"/>
          <p:cNvSpPr>
            <a:spLocks noGrp="1"/>
          </p:cNvSpPr>
          <p:nvPr>
            <p:ph type="sldNum" sz="quarter" idx="12"/>
          </p:nvPr>
        </p:nvSpPr>
        <p:spPr/>
        <p:txBody>
          <a:bodyPr/>
          <a:lstStyle>
            <a:lvl1pPr>
              <a:defRPr/>
            </a:lvl1pPr>
          </a:lstStyle>
          <a:p>
            <a:pPr>
              <a:defRPr/>
            </a:pPr>
            <a:fld id="{84D9173A-E0DD-41DB-82BA-A45DBF90D7C9}"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4" name="燕尾形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5" name="燕尾形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标题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zh-CN" altLang="en-US" smtClean="0"/>
              <a:t>单击此处编辑母版标题样式</a:t>
            </a:r>
            <a:endParaRPr lang="en-US"/>
          </a:p>
        </p:txBody>
      </p:sp>
      <p:sp>
        <p:nvSpPr>
          <p:cNvPr id="3" name="文本占位符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zh-CN" altLang="en-US" smtClean="0"/>
              <a:t>单击此处编辑母版文本样式</a:t>
            </a:r>
          </a:p>
        </p:txBody>
      </p:sp>
      <p:sp>
        <p:nvSpPr>
          <p:cNvPr id="6" name="日期占位符 3"/>
          <p:cNvSpPr>
            <a:spLocks noGrp="1"/>
          </p:cNvSpPr>
          <p:nvPr>
            <p:ph type="dt" sz="half" idx="10"/>
          </p:nvPr>
        </p:nvSpPr>
        <p:spPr/>
        <p:txBody>
          <a:bodyPr/>
          <a:lstStyle>
            <a:lvl1pPr>
              <a:defRPr/>
            </a:lvl1pPr>
            <a:extLst/>
          </a:lstStyle>
          <a:p>
            <a:pPr>
              <a:defRPr/>
            </a:pPr>
            <a:fld id="{8D8E46E7-2FC8-467E-85FF-D55A17EB908C}" type="datetimeFigureOut">
              <a:rPr lang="zh-CN" altLang="en-US"/>
              <a:pPr>
                <a:defRPr/>
              </a:pPr>
              <a:t>2013/6/19</a:t>
            </a:fld>
            <a:endParaRPr lang="zh-CN" altLang="en-US"/>
          </a:p>
        </p:txBody>
      </p:sp>
      <p:sp>
        <p:nvSpPr>
          <p:cNvPr id="7" name="页脚占位符 4"/>
          <p:cNvSpPr>
            <a:spLocks noGrp="1"/>
          </p:cNvSpPr>
          <p:nvPr>
            <p:ph type="ftr" sz="quarter" idx="11"/>
          </p:nvPr>
        </p:nvSpPr>
        <p:spPr/>
        <p:txBody>
          <a:bodyPr/>
          <a:lstStyle>
            <a:lvl1pPr>
              <a:defRPr/>
            </a:lvl1pPr>
            <a:extLst/>
          </a:lstStyle>
          <a:p>
            <a:pPr>
              <a:defRPr/>
            </a:pPr>
            <a:endParaRPr lang="zh-CN" altLang="en-US"/>
          </a:p>
        </p:txBody>
      </p:sp>
      <p:sp>
        <p:nvSpPr>
          <p:cNvPr id="8" name="灯片编号占位符 5"/>
          <p:cNvSpPr>
            <a:spLocks noGrp="1"/>
          </p:cNvSpPr>
          <p:nvPr>
            <p:ph type="sldNum" sz="quarter" idx="12"/>
          </p:nvPr>
        </p:nvSpPr>
        <p:spPr/>
        <p:txBody>
          <a:bodyPr/>
          <a:lstStyle>
            <a:lvl1pPr>
              <a:defRPr/>
            </a:lvl1pPr>
            <a:extLst/>
          </a:lstStyle>
          <a:p>
            <a:pPr>
              <a:defRPr/>
            </a:pPr>
            <a:fld id="{B3C62DC0-487B-4658-8D67-1B19604B84BD}" type="slidenum">
              <a:rPr lang="zh-CN" altLang="en-US"/>
              <a:pPr>
                <a:defRPr/>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8" name="标题 7"/>
          <p:cNvSpPr>
            <a:spLocks noGrp="1"/>
          </p:cNvSpPr>
          <p:nvPr>
            <p:ph type="title"/>
          </p:nvPr>
        </p:nvSpPr>
        <p:spPr/>
        <p:txBody>
          <a:bodyPr rtlCol="0"/>
          <a:lstStyle>
            <a:extLst/>
          </a:lstStyle>
          <a:p>
            <a:r>
              <a:rPr lang="zh-CN" altLang="en-US" smtClean="0"/>
              <a:t>单击此处编辑母版标题样式</a:t>
            </a:r>
            <a:endParaRPr lang="en-US"/>
          </a:p>
        </p:txBody>
      </p:sp>
      <p:sp>
        <p:nvSpPr>
          <p:cNvPr id="5" name="日期占位符 4"/>
          <p:cNvSpPr>
            <a:spLocks noGrp="1"/>
          </p:cNvSpPr>
          <p:nvPr>
            <p:ph type="dt" sz="half" idx="10"/>
          </p:nvPr>
        </p:nvSpPr>
        <p:spPr/>
        <p:txBody>
          <a:bodyPr/>
          <a:lstStyle>
            <a:lvl1pPr>
              <a:defRPr/>
            </a:lvl1pPr>
            <a:extLst/>
          </a:lstStyle>
          <a:p>
            <a:pPr>
              <a:defRPr/>
            </a:pPr>
            <a:fld id="{176EF177-DA5B-4F53-85CF-1E0D41C289F2}" type="datetimeFigureOut">
              <a:rPr lang="zh-CN" altLang="en-US"/>
              <a:pPr>
                <a:defRPr/>
              </a:pPr>
              <a:t>2013/6/19</a:t>
            </a:fld>
            <a:endParaRPr lang="zh-CN" altLang="en-US"/>
          </a:p>
        </p:txBody>
      </p:sp>
      <p:sp>
        <p:nvSpPr>
          <p:cNvPr id="6" name="页脚占位符 5"/>
          <p:cNvSpPr>
            <a:spLocks noGrp="1"/>
          </p:cNvSpPr>
          <p:nvPr>
            <p:ph type="ftr" sz="quarter" idx="11"/>
          </p:nvPr>
        </p:nvSpPr>
        <p:spPr/>
        <p:txBody>
          <a:bodyPr/>
          <a:lstStyle>
            <a:lvl1pPr>
              <a:defRPr/>
            </a:lvl1pPr>
            <a:extLst/>
          </a:lstStyle>
          <a:p>
            <a:pPr>
              <a:defRPr/>
            </a:pPr>
            <a:endParaRPr lang="zh-CN" altLang="en-US"/>
          </a:p>
        </p:txBody>
      </p:sp>
      <p:sp>
        <p:nvSpPr>
          <p:cNvPr id="7" name="灯片编号占位符 6"/>
          <p:cNvSpPr>
            <a:spLocks noGrp="1"/>
          </p:cNvSpPr>
          <p:nvPr>
            <p:ph type="sldNum" sz="quarter" idx="12"/>
          </p:nvPr>
        </p:nvSpPr>
        <p:spPr/>
        <p:txBody>
          <a:bodyPr/>
          <a:lstStyle>
            <a:lvl1pPr>
              <a:defRPr/>
            </a:lvl1pPr>
            <a:extLst/>
          </a:lstStyle>
          <a:p>
            <a:pPr>
              <a:defRPr/>
            </a:pPr>
            <a:fld id="{4962D2B2-573D-46AB-B0D6-2341B06772BD}" type="slidenum">
              <a:rPr lang="zh-CN" altLang="en-US"/>
              <a:pPr>
                <a:defRPr/>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lstStyle>
            <a:lvl1pPr>
              <a:defRPr/>
            </a:lvl1pPr>
            <a:extLst/>
          </a:lstStyle>
          <a:p>
            <a:r>
              <a:rPr lang="zh-CN" altLang="en-US" smtClean="0"/>
              <a:t>单击此处编辑母版标题样式</a:t>
            </a:r>
            <a:endParaRPr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7" name="日期占位符 6"/>
          <p:cNvSpPr>
            <a:spLocks noGrp="1"/>
          </p:cNvSpPr>
          <p:nvPr>
            <p:ph type="dt" sz="half" idx="10"/>
          </p:nvPr>
        </p:nvSpPr>
        <p:spPr/>
        <p:txBody>
          <a:bodyPr/>
          <a:lstStyle>
            <a:lvl1pPr>
              <a:defRPr/>
            </a:lvl1pPr>
            <a:extLst/>
          </a:lstStyle>
          <a:p>
            <a:pPr>
              <a:defRPr/>
            </a:pPr>
            <a:fld id="{D66989D8-D672-49C8-A53B-E31D4FC82E7E}" type="datetimeFigureOut">
              <a:rPr lang="zh-CN" altLang="en-US"/>
              <a:pPr>
                <a:defRPr/>
              </a:pPr>
              <a:t>2013/6/19</a:t>
            </a:fld>
            <a:endParaRPr lang="zh-CN" altLang="en-US"/>
          </a:p>
        </p:txBody>
      </p:sp>
      <p:sp>
        <p:nvSpPr>
          <p:cNvPr id="8" name="页脚占位符 7"/>
          <p:cNvSpPr>
            <a:spLocks noGrp="1"/>
          </p:cNvSpPr>
          <p:nvPr>
            <p:ph type="ftr" sz="quarter" idx="11"/>
          </p:nvPr>
        </p:nvSpPr>
        <p:spPr/>
        <p:txBody>
          <a:bodyPr/>
          <a:lstStyle>
            <a:lvl1pPr>
              <a:defRPr/>
            </a:lvl1pPr>
            <a:extLst/>
          </a:lstStyle>
          <a:p>
            <a:pPr>
              <a:defRPr/>
            </a:pPr>
            <a:endParaRPr lang="zh-CN" altLang="en-US"/>
          </a:p>
        </p:txBody>
      </p:sp>
      <p:sp>
        <p:nvSpPr>
          <p:cNvPr id="9" name="灯片编号占位符 8"/>
          <p:cNvSpPr>
            <a:spLocks noGrp="1"/>
          </p:cNvSpPr>
          <p:nvPr>
            <p:ph type="sldNum" sz="quarter" idx="12"/>
          </p:nvPr>
        </p:nvSpPr>
        <p:spPr/>
        <p:txBody>
          <a:bodyPr/>
          <a:lstStyle>
            <a:lvl1pPr>
              <a:defRPr/>
            </a:lvl1pPr>
            <a:extLst/>
          </a:lstStyle>
          <a:p>
            <a:pPr>
              <a:defRPr/>
            </a:pPr>
            <a:fld id="{503E970D-ED72-4C04-ABEE-1C5DA66183B8}" type="slidenum">
              <a:rPr lang="zh-CN" altLang="en-US"/>
              <a:pPr>
                <a:defRPr/>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6" name="标题 5"/>
          <p:cNvSpPr>
            <a:spLocks noGrp="1"/>
          </p:cNvSpPr>
          <p:nvPr>
            <p:ph type="title"/>
          </p:nvPr>
        </p:nvSpPr>
        <p:spPr/>
        <p:txBody>
          <a:bodyPr rtlCol="0"/>
          <a:lstStyle>
            <a:extLst/>
          </a:lstStyle>
          <a:p>
            <a:r>
              <a:rPr lang="zh-CN" altLang="en-US" smtClean="0"/>
              <a:t>单击此处编辑母版标题样式</a:t>
            </a:r>
            <a:endParaRPr lang="en-US"/>
          </a:p>
        </p:txBody>
      </p:sp>
      <p:sp>
        <p:nvSpPr>
          <p:cNvPr id="3" name="日期占位符 2"/>
          <p:cNvSpPr>
            <a:spLocks noGrp="1"/>
          </p:cNvSpPr>
          <p:nvPr>
            <p:ph type="dt" sz="half" idx="10"/>
          </p:nvPr>
        </p:nvSpPr>
        <p:spPr/>
        <p:txBody>
          <a:bodyPr/>
          <a:lstStyle>
            <a:lvl1pPr>
              <a:defRPr/>
            </a:lvl1pPr>
            <a:extLst/>
          </a:lstStyle>
          <a:p>
            <a:pPr>
              <a:defRPr/>
            </a:pPr>
            <a:fld id="{EC8C70B2-81C7-4AB7-A518-03D892A25385}" type="datetimeFigureOut">
              <a:rPr lang="zh-CN" altLang="en-US"/>
              <a:pPr>
                <a:defRPr/>
              </a:pPr>
              <a:t>2013/6/19</a:t>
            </a:fld>
            <a:endParaRPr lang="zh-CN" altLang="en-US"/>
          </a:p>
        </p:txBody>
      </p:sp>
      <p:sp>
        <p:nvSpPr>
          <p:cNvPr id="4" name="页脚占位符 3"/>
          <p:cNvSpPr>
            <a:spLocks noGrp="1"/>
          </p:cNvSpPr>
          <p:nvPr>
            <p:ph type="ftr" sz="quarter" idx="11"/>
          </p:nvPr>
        </p:nvSpPr>
        <p:spPr/>
        <p:txBody>
          <a:bodyPr/>
          <a:lstStyle>
            <a:lvl1pPr>
              <a:defRPr/>
            </a:lvl1pPr>
            <a:extLst/>
          </a:lstStyle>
          <a:p>
            <a:pPr>
              <a:defRPr/>
            </a:pPr>
            <a:endParaRPr lang="zh-CN" altLang="en-US"/>
          </a:p>
        </p:txBody>
      </p:sp>
      <p:sp>
        <p:nvSpPr>
          <p:cNvPr id="5" name="灯片编号占位符 4"/>
          <p:cNvSpPr>
            <a:spLocks noGrp="1"/>
          </p:cNvSpPr>
          <p:nvPr>
            <p:ph type="sldNum" sz="quarter" idx="12"/>
          </p:nvPr>
        </p:nvSpPr>
        <p:spPr/>
        <p:txBody>
          <a:bodyPr/>
          <a:lstStyle>
            <a:lvl1pPr>
              <a:defRPr/>
            </a:lvl1pPr>
            <a:extLst/>
          </a:lstStyle>
          <a:p>
            <a:pPr>
              <a:defRPr/>
            </a:pPr>
            <a:fld id="{7BB7C9A9-E8E1-45C7-8530-B9227D77D845}" type="slidenum">
              <a:rPr lang="zh-CN" altLang="en-US"/>
              <a:pPr>
                <a:defRPr/>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9"/>
          <p:cNvSpPr>
            <a:spLocks noGrp="1"/>
          </p:cNvSpPr>
          <p:nvPr>
            <p:ph type="dt" sz="half" idx="10"/>
          </p:nvPr>
        </p:nvSpPr>
        <p:spPr/>
        <p:txBody>
          <a:bodyPr/>
          <a:lstStyle>
            <a:lvl1pPr>
              <a:defRPr/>
            </a:lvl1pPr>
          </a:lstStyle>
          <a:p>
            <a:pPr>
              <a:defRPr/>
            </a:pPr>
            <a:fld id="{40F14070-21C6-42D2-B32D-7423546D7711}" type="datetimeFigureOut">
              <a:rPr lang="zh-CN" altLang="en-US"/>
              <a:pPr>
                <a:defRPr/>
              </a:pPr>
              <a:t>2013/6/19</a:t>
            </a:fld>
            <a:endParaRPr lang="zh-CN" altLang="en-US"/>
          </a:p>
        </p:txBody>
      </p:sp>
      <p:sp>
        <p:nvSpPr>
          <p:cNvPr id="3" name="页脚占位符 21"/>
          <p:cNvSpPr>
            <a:spLocks noGrp="1"/>
          </p:cNvSpPr>
          <p:nvPr>
            <p:ph type="ftr" sz="quarter" idx="11"/>
          </p:nvPr>
        </p:nvSpPr>
        <p:spPr/>
        <p:txBody>
          <a:bodyPr/>
          <a:lstStyle>
            <a:lvl1pPr>
              <a:defRPr/>
            </a:lvl1pPr>
          </a:lstStyle>
          <a:p>
            <a:pPr>
              <a:defRPr/>
            </a:pPr>
            <a:endParaRPr lang="zh-CN" altLang="en-US"/>
          </a:p>
        </p:txBody>
      </p:sp>
      <p:sp>
        <p:nvSpPr>
          <p:cNvPr id="4" name="灯片编号占位符 17"/>
          <p:cNvSpPr>
            <a:spLocks noGrp="1"/>
          </p:cNvSpPr>
          <p:nvPr>
            <p:ph type="sldNum" sz="quarter" idx="12"/>
          </p:nvPr>
        </p:nvSpPr>
        <p:spPr/>
        <p:txBody>
          <a:bodyPr/>
          <a:lstStyle>
            <a:lvl1pPr>
              <a:defRPr/>
            </a:lvl1pPr>
          </a:lstStyle>
          <a:p>
            <a:pPr>
              <a:defRPr/>
            </a:pPr>
            <a:fld id="{A7080473-2AD8-470A-9A68-C8873FDF198F}"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zh-CN" altLang="en-US" smtClean="0"/>
              <a:t>单击此处编辑母版标题样式</a:t>
            </a:r>
            <a:endParaRPr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4"/>
          <p:cNvSpPr>
            <a:spLocks noGrp="1"/>
          </p:cNvSpPr>
          <p:nvPr>
            <p:ph type="dt" sz="half" idx="10"/>
          </p:nvPr>
        </p:nvSpPr>
        <p:spPr/>
        <p:txBody>
          <a:bodyPr/>
          <a:lstStyle>
            <a:lvl1pPr>
              <a:defRPr/>
            </a:lvl1pPr>
            <a:extLst/>
          </a:lstStyle>
          <a:p>
            <a:pPr>
              <a:defRPr/>
            </a:pPr>
            <a:fld id="{27826D5C-E066-4D5D-BE85-61D9C77410F1}" type="datetimeFigureOut">
              <a:rPr lang="zh-CN" altLang="en-US"/>
              <a:pPr>
                <a:defRPr/>
              </a:pPr>
              <a:t>2013/6/19</a:t>
            </a:fld>
            <a:endParaRPr lang="zh-CN" altLang="en-US"/>
          </a:p>
        </p:txBody>
      </p:sp>
      <p:sp>
        <p:nvSpPr>
          <p:cNvPr id="6" name="页脚占位符 5"/>
          <p:cNvSpPr>
            <a:spLocks noGrp="1"/>
          </p:cNvSpPr>
          <p:nvPr>
            <p:ph type="ftr" sz="quarter" idx="11"/>
          </p:nvPr>
        </p:nvSpPr>
        <p:spPr/>
        <p:txBody>
          <a:bodyPr/>
          <a:lstStyle>
            <a:lvl1pPr>
              <a:defRPr/>
            </a:lvl1pPr>
            <a:extLst/>
          </a:lstStyle>
          <a:p>
            <a:pPr>
              <a:defRPr/>
            </a:pPr>
            <a:endParaRPr lang="zh-CN" altLang="en-US"/>
          </a:p>
        </p:txBody>
      </p:sp>
      <p:sp>
        <p:nvSpPr>
          <p:cNvPr id="7" name="灯片编号占位符 6"/>
          <p:cNvSpPr>
            <a:spLocks noGrp="1"/>
          </p:cNvSpPr>
          <p:nvPr>
            <p:ph type="sldNum" sz="quarter" idx="12"/>
          </p:nvPr>
        </p:nvSpPr>
        <p:spPr/>
        <p:txBody>
          <a:bodyPr/>
          <a:lstStyle>
            <a:lvl1pPr>
              <a:defRPr/>
            </a:lvl1pPr>
            <a:extLst/>
          </a:lstStyle>
          <a:p>
            <a:pPr>
              <a:defRPr/>
            </a:pPr>
            <a:fld id="{B8912FD5-31B9-4AFE-B684-60167EA246AA}" type="slidenum">
              <a:rPr lang="zh-CN" altLang="en-US"/>
              <a:pPr>
                <a:defRPr/>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5" name="任意多边形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a typeface="+mn-ea"/>
            </a:endParaRPr>
          </a:p>
        </p:txBody>
      </p:sp>
      <p:sp>
        <p:nvSpPr>
          <p:cNvPr id="6" name="任意多边形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a typeface="+mn-ea"/>
            </a:endParaRPr>
          </a:p>
        </p:txBody>
      </p:sp>
      <p:sp>
        <p:nvSpPr>
          <p:cNvPr id="7" name="直角三角形 6"/>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直接连接符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燕尾形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燕尾形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文本占位符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zh-CN" altLang="en-US" noProof="0" smtClean="0"/>
              <a:t>单击图标添加图片</a:t>
            </a:r>
            <a:endParaRPr lang="en-US" noProof="0" dirty="0"/>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zh-CN" altLang="en-US" smtClean="0"/>
              <a:t>单击此处编辑母版标题样式</a:t>
            </a:r>
            <a:endParaRPr lang="en-US"/>
          </a:p>
        </p:txBody>
      </p:sp>
      <p:sp>
        <p:nvSpPr>
          <p:cNvPr id="11" name="日期占位符 4"/>
          <p:cNvSpPr>
            <a:spLocks noGrp="1"/>
          </p:cNvSpPr>
          <p:nvPr>
            <p:ph type="dt" sz="half" idx="10"/>
          </p:nvPr>
        </p:nvSpPr>
        <p:spPr/>
        <p:txBody>
          <a:bodyPr/>
          <a:lstStyle>
            <a:lvl1pPr>
              <a:defRPr>
                <a:solidFill>
                  <a:schemeClr val="tx1"/>
                </a:solidFill>
              </a:defRPr>
            </a:lvl1pPr>
            <a:extLst/>
          </a:lstStyle>
          <a:p>
            <a:pPr>
              <a:defRPr/>
            </a:pPr>
            <a:fld id="{1A19CBD1-9C6A-4B0E-ACC6-9B56E3961600}" type="datetimeFigureOut">
              <a:rPr lang="zh-CN" altLang="en-US"/>
              <a:pPr>
                <a:defRPr/>
              </a:pPr>
              <a:t>2013/6/19</a:t>
            </a:fld>
            <a:endParaRPr lang="zh-CN" altLang="en-US"/>
          </a:p>
        </p:txBody>
      </p:sp>
      <p:sp>
        <p:nvSpPr>
          <p:cNvPr id="12" name="页脚占位符 5"/>
          <p:cNvSpPr>
            <a:spLocks noGrp="1"/>
          </p:cNvSpPr>
          <p:nvPr>
            <p:ph type="ftr" sz="quarter" idx="11"/>
          </p:nvPr>
        </p:nvSpPr>
        <p:spPr/>
        <p:txBody>
          <a:bodyPr/>
          <a:lstStyle>
            <a:lvl1pPr>
              <a:defRPr>
                <a:solidFill>
                  <a:schemeClr val="tx1"/>
                </a:solidFill>
              </a:defRPr>
            </a:lvl1pPr>
            <a:extLst/>
          </a:lstStyle>
          <a:p>
            <a:pPr>
              <a:defRPr/>
            </a:pPr>
            <a:endParaRPr lang="zh-CN" altLang="en-US"/>
          </a:p>
        </p:txBody>
      </p:sp>
      <p:sp>
        <p:nvSpPr>
          <p:cNvPr id="13" name="灯片编号占位符 6"/>
          <p:cNvSpPr>
            <a:spLocks noGrp="1"/>
          </p:cNvSpPr>
          <p:nvPr>
            <p:ph type="sldNum" sz="quarter" idx="12"/>
          </p:nvPr>
        </p:nvSpPr>
        <p:spPr/>
        <p:txBody>
          <a:bodyPr/>
          <a:lstStyle>
            <a:lvl1pPr>
              <a:defRPr>
                <a:solidFill>
                  <a:schemeClr val="tx1"/>
                </a:solidFill>
              </a:defRPr>
            </a:lvl1pPr>
            <a:extLst/>
          </a:lstStyle>
          <a:p>
            <a:pPr>
              <a:defRPr/>
            </a:pPr>
            <a:fld id="{A2E7E9B2-286C-419F-83BC-0EA8366817B6}" type="slidenum">
              <a:rPr lang="zh-CN" altLang="en-US"/>
              <a:pPr>
                <a:defRPr/>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a typeface="+mn-ea"/>
            </a:endParaRPr>
          </a:p>
        </p:txBody>
      </p:sp>
      <p:sp>
        <p:nvSpPr>
          <p:cNvPr id="12" name="任意多边形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ea typeface="+mn-ea"/>
            </a:endParaRPr>
          </a:p>
        </p:txBody>
      </p:sp>
      <p:sp>
        <p:nvSpPr>
          <p:cNvPr id="14" name="直角三角形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zh-CN" altLang="en-US" smtClean="0"/>
              <a:t>单击此处编辑母版标题样式</a:t>
            </a:r>
            <a:endParaRPr lang="en-US"/>
          </a:p>
        </p:txBody>
      </p:sp>
      <p:sp>
        <p:nvSpPr>
          <p:cNvPr id="1033" name="文本占位符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smtClean="0"/>
          </a:p>
        </p:txBody>
      </p:sp>
      <p:sp>
        <p:nvSpPr>
          <p:cNvPr id="10" name="日期占位符 9"/>
          <p:cNvSpPr>
            <a:spLocks noGrp="1"/>
          </p:cNvSpPr>
          <p:nvPr>
            <p:ph type="dt" sz="half" idx="2"/>
          </p:nvPr>
        </p:nvSpPr>
        <p:spPr>
          <a:xfrm>
            <a:off x="6727825" y="6408738"/>
            <a:ext cx="1919288" cy="365125"/>
          </a:xfrm>
          <a:prstGeom prst="rect">
            <a:avLst/>
          </a:prstGeom>
        </p:spPr>
        <p:txBody>
          <a:bodyPr vert="horz" anchor="b"/>
          <a:lstStyle>
            <a:lvl1pPr algn="l" eaLnBrk="1" fontAlgn="auto" latinLnBrk="0" hangingPunct="1">
              <a:spcBef>
                <a:spcPts val="0"/>
              </a:spcBef>
              <a:spcAft>
                <a:spcPts val="0"/>
              </a:spcAft>
              <a:defRPr kumimoji="0" sz="1000">
                <a:solidFill>
                  <a:schemeClr val="tx1"/>
                </a:solidFill>
                <a:latin typeface="+mn-lt"/>
                <a:ea typeface="+mn-ea"/>
              </a:defRPr>
            </a:lvl1pPr>
            <a:extLst/>
          </a:lstStyle>
          <a:p>
            <a:pPr>
              <a:defRPr/>
            </a:pPr>
            <a:fld id="{A1DA3BD1-2F6C-4091-A535-9E3F7297292F}" type="datetimeFigureOut">
              <a:rPr lang="zh-CN" altLang="en-US"/>
              <a:pPr>
                <a:defRPr/>
              </a:pPr>
              <a:t>2013/6/19</a:t>
            </a:fld>
            <a:endParaRPr lang="zh-CN" altLang="en-US"/>
          </a:p>
        </p:txBody>
      </p:sp>
      <p:sp>
        <p:nvSpPr>
          <p:cNvPr id="22" name="页脚占位符 21"/>
          <p:cNvSpPr>
            <a:spLocks noGrp="1"/>
          </p:cNvSpPr>
          <p:nvPr>
            <p:ph type="ftr" sz="quarter" idx="3"/>
          </p:nvPr>
        </p:nvSpPr>
        <p:spPr>
          <a:xfrm>
            <a:off x="4379913" y="6408738"/>
            <a:ext cx="2351087" cy="365125"/>
          </a:xfrm>
          <a:prstGeom prst="rect">
            <a:avLst/>
          </a:prstGeom>
        </p:spPr>
        <p:txBody>
          <a:bodyPr vert="horz" anchor="b"/>
          <a:lstStyle>
            <a:lvl1pPr algn="r" eaLnBrk="1" fontAlgn="auto" latinLnBrk="0" hangingPunct="1">
              <a:spcBef>
                <a:spcPts val="0"/>
              </a:spcBef>
              <a:spcAft>
                <a:spcPts val="0"/>
              </a:spcAft>
              <a:defRPr kumimoji="0" sz="1000">
                <a:solidFill>
                  <a:schemeClr val="tx1"/>
                </a:solidFill>
                <a:latin typeface="+mn-lt"/>
                <a:ea typeface="+mn-ea"/>
              </a:defRPr>
            </a:lvl1pPr>
            <a:extLst/>
          </a:lstStyle>
          <a:p>
            <a:pPr>
              <a:defRPr/>
            </a:pPr>
            <a:endParaRPr lang="zh-CN" altLang="en-US"/>
          </a:p>
        </p:txBody>
      </p:sp>
      <p:sp>
        <p:nvSpPr>
          <p:cNvPr id="18" name="灯片编号占位符 17"/>
          <p:cNvSpPr>
            <a:spLocks noGrp="1"/>
          </p:cNvSpPr>
          <p:nvPr>
            <p:ph type="sldNum" sz="quarter" idx="4"/>
          </p:nvPr>
        </p:nvSpPr>
        <p:spPr>
          <a:xfrm>
            <a:off x="8647113" y="6408738"/>
            <a:ext cx="366712" cy="365125"/>
          </a:xfrm>
          <a:prstGeom prst="rect">
            <a:avLst/>
          </a:prstGeom>
        </p:spPr>
        <p:txBody>
          <a:bodyPr vert="horz" anchor="b"/>
          <a:lstStyle>
            <a:lvl1pPr algn="r" eaLnBrk="1" fontAlgn="auto" latinLnBrk="0" hangingPunct="1">
              <a:spcBef>
                <a:spcPts val="0"/>
              </a:spcBef>
              <a:spcAft>
                <a:spcPts val="0"/>
              </a:spcAft>
              <a:defRPr kumimoji="0" sz="1000" b="0">
                <a:solidFill>
                  <a:schemeClr val="tx1"/>
                </a:solidFill>
                <a:latin typeface="+mn-lt"/>
                <a:ea typeface="+mn-ea"/>
              </a:defRPr>
            </a:lvl1pPr>
            <a:extLst/>
          </a:lstStyle>
          <a:p>
            <a:pPr>
              <a:defRPr/>
            </a:pPr>
            <a:fld id="{A006397D-E19F-4579-AD64-2CBCAF3475CC}"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19" r:id="rId1"/>
    <p:sldLayoutId id="2147483715" r:id="rId2"/>
    <p:sldLayoutId id="2147483720" r:id="rId3"/>
    <p:sldLayoutId id="2147483721" r:id="rId4"/>
    <p:sldLayoutId id="2147483722" r:id="rId5"/>
    <p:sldLayoutId id="2147483723" r:id="rId6"/>
    <p:sldLayoutId id="2147483716" r:id="rId7"/>
    <p:sldLayoutId id="2147483724" r:id="rId8"/>
    <p:sldLayoutId id="2147483725" r:id="rId9"/>
    <p:sldLayoutId id="2147483717" r:id="rId10"/>
    <p:sldLayoutId id="2147483718" r:id="rId11"/>
  </p:sldLayoutIdLst>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ea typeface="黑体" pitchFamily="49" charset="-122"/>
        </a:defRPr>
      </a:lvl2pPr>
      <a:lvl3pPr algn="l" rtl="0" eaLnBrk="0" fontAlgn="base" hangingPunct="0">
        <a:spcBef>
          <a:spcPct val="0"/>
        </a:spcBef>
        <a:spcAft>
          <a:spcPct val="0"/>
        </a:spcAft>
        <a:defRPr sz="4100" b="1">
          <a:solidFill>
            <a:schemeClr val="tx2"/>
          </a:solidFill>
          <a:latin typeface="Lucida Sans Unicode" pitchFamily="34" charset="0"/>
          <a:ea typeface="黑体" pitchFamily="49" charset="-122"/>
        </a:defRPr>
      </a:lvl3pPr>
      <a:lvl4pPr algn="l" rtl="0" eaLnBrk="0" fontAlgn="base" hangingPunct="0">
        <a:spcBef>
          <a:spcPct val="0"/>
        </a:spcBef>
        <a:spcAft>
          <a:spcPct val="0"/>
        </a:spcAft>
        <a:defRPr sz="4100" b="1">
          <a:solidFill>
            <a:schemeClr val="tx2"/>
          </a:solidFill>
          <a:latin typeface="Lucida Sans Unicode" pitchFamily="34" charset="0"/>
          <a:ea typeface="黑体" pitchFamily="49" charset="-122"/>
        </a:defRPr>
      </a:lvl4pPr>
      <a:lvl5pPr algn="l" rtl="0" eaLnBrk="0" fontAlgn="base" hangingPunct="0">
        <a:spcBef>
          <a:spcPct val="0"/>
        </a:spcBef>
        <a:spcAft>
          <a:spcPct val="0"/>
        </a:spcAft>
        <a:defRPr sz="4100" b="1">
          <a:solidFill>
            <a:schemeClr val="tx2"/>
          </a:solidFill>
          <a:latin typeface="Lucida Sans Unicode" pitchFamily="34" charset="0"/>
          <a:ea typeface="黑体" pitchFamily="49" charset="-122"/>
        </a:defRPr>
      </a:lvl5pPr>
      <a:lvl6pPr marL="457200" algn="l" rtl="0" fontAlgn="base">
        <a:spcBef>
          <a:spcPct val="0"/>
        </a:spcBef>
        <a:spcAft>
          <a:spcPct val="0"/>
        </a:spcAft>
        <a:defRPr sz="4100" b="1">
          <a:solidFill>
            <a:schemeClr val="tx2"/>
          </a:solidFill>
          <a:latin typeface="Lucida Sans Unicode" pitchFamily="34" charset="0"/>
          <a:ea typeface="黑体" pitchFamily="49" charset="-122"/>
        </a:defRPr>
      </a:lvl6pPr>
      <a:lvl7pPr marL="914400" algn="l" rtl="0" fontAlgn="base">
        <a:spcBef>
          <a:spcPct val="0"/>
        </a:spcBef>
        <a:spcAft>
          <a:spcPct val="0"/>
        </a:spcAft>
        <a:defRPr sz="4100" b="1">
          <a:solidFill>
            <a:schemeClr val="tx2"/>
          </a:solidFill>
          <a:latin typeface="Lucida Sans Unicode" pitchFamily="34" charset="0"/>
          <a:ea typeface="黑体" pitchFamily="49" charset="-122"/>
        </a:defRPr>
      </a:lvl7pPr>
      <a:lvl8pPr marL="1371600" algn="l" rtl="0" fontAlgn="base">
        <a:spcBef>
          <a:spcPct val="0"/>
        </a:spcBef>
        <a:spcAft>
          <a:spcPct val="0"/>
        </a:spcAft>
        <a:defRPr sz="4100" b="1">
          <a:solidFill>
            <a:schemeClr val="tx2"/>
          </a:solidFill>
          <a:latin typeface="Lucida Sans Unicode" pitchFamily="34" charset="0"/>
          <a:ea typeface="黑体" pitchFamily="49" charset="-122"/>
        </a:defRPr>
      </a:lvl8pPr>
      <a:lvl9pPr marL="1828800" algn="l" rtl="0" fontAlgn="base">
        <a:spcBef>
          <a:spcPct val="0"/>
        </a:spcBef>
        <a:spcAft>
          <a:spcPct val="0"/>
        </a:spcAft>
        <a:defRPr sz="4100" b="1">
          <a:solidFill>
            <a:schemeClr val="tx2"/>
          </a:solidFill>
          <a:latin typeface="Lucida Sans Unicode" pitchFamily="34" charset="0"/>
          <a:ea typeface="黑体" pitchFamily="49" charset="-122"/>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457200" y="274638"/>
            <a:ext cx="8229600" cy="2082792"/>
          </a:xfrm>
        </p:spPr>
        <p:txBody>
          <a:bodyPr>
            <a:normAutofit/>
          </a:bodyPr>
          <a:lstStyle/>
          <a:p>
            <a:pPr algn="ctr" eaLnBrk="1" hangingPunct="1">
              <a:defRPr/>
            </a:pPr>
            <a:r>
              <a:rPr lang="zh-CN" altLang="en-US" dirty="0" smtClean="0">
                <a:solidFill>
                  <a:schemeClr val="accent3">
                    <a:lumMod val="60000"/>
                    <a:lumOff val="40000"/>
                  </a:schemeClr>
                </a:solidFill>
              </a:rPr>
              <a:t>第九版美国胸科医师协会抗栓与血栓预防实践指南汇总</a:t>
            </a:r>
            <a:endParaRPr lang="zh-CN" altLang="en-US" dirty="0">
              <a:solidFill>
                <a:schemeClr val="accent3">
                  <a:lumMod val="60000"/>
                  <a:lumOff val="40000"/>
                </a:schemeClr>
              </a:solidFill>
            </a:endParaRPr>
          </a:p>
        </p:txBody>
      </p:sp>
      <p:sp>
        <p:nvSpPr>
          <p:cNvPr id="6" name="内容占位符 5"/>
          <p:cNvSpPr>
            <a:spLocks noGrp="1"/>
          </p:cNvSpPr>
          <p:nvPr>
            <p:ph idx="1"/>
          </p:nvPr>
        </p:nvSpPr>
        <p:spPr>
          <a:xfrm>
            <a:off x="457200" y="2143116"/>
            <a:ext cx="8229600" cy="3863984"/>
          </a:xfrm>
        </p:spPr>
        <p:txBody>
          <a:bodyPr/>
          <a:lstStyle/>
          <a:p>
            <a:pPr>
              <a:buFont typeface="Wingdings" pitchFamily="2" charset="2"/>
              <a:buChar char="u"/>
            </a:pP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非</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手术患者的</a:t>
            </a:r>
            <a:r>
              <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VET</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预防</a:t>
            </a:r>
            <a:endPar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endParaRPr>
          </a:p>
          <a:p>
            <a:pPr>
              <a:buFont typeface="Wingdings" pitchFamily="2" charset="2"/>
              <a:buChar char="u"/>
            </a:pP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非</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骨科手术的</a:t>
            </a:r>
            <a:r>
              <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VET</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预防</a:t>
            </a:r>
            <a:endPar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endParaRPr>
          </a:p>
          <a:p>
            <a:pPr>
              <a:buFont typeface="Wingdings" pitchFamily="2" charset="2"/>
              <a:buChar char="u"/>
            </a:pP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骨科手术患者的</a:t>
            </a:r>
            <a:r>
              <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VET</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预防</a:t>
            </a:r>
            <a:endPar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endParaRPr>
          </a:p>
          <a:p>
            <a:pPr>
              <a:buFont typeface="Wingdings" pitchFamily="2" charset="2"/>
              <a:buChar char="u"/>
            </a:pP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房颤的抗栓治疗</a:t>
            </a:r>
            <a:endPar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endParaRPr>
          </a:p>
          <a:p>
            <a:pPr>
              <a:buNone/>
            </a:pPr>
            <a:endParaRPr lang="en-US" altLang="zh-CN"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a:latin typeface="宋体" pitchFamily="2" charset="-122"/>
              <a:ea typeface="宋体"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内容占位符 3" descr="Untitled-1.jpg"/>
          <p:cNvPicPr>
            <a:picLocks noGrp="1" noChangeAspect="1"/>
          </p:cNvPicPr>
          <p:nvPr>
            <p:ph idx="1"/>
          </p:nvPr>
        </p:nvPicPr>
        <p:blipFill>
          <a:blip r:embed="rId2"/>
          <a:srcRect/>
          <a:stretch>
            <a:fillRect/>
          </a:stretch>
        </p:blipFill>
        <p:spPr>
          <a:xfrm>
            <a:off x="0" y="1500188"/>
            <a:ext cx="9144000" cy="5357812"/>
          </a:xfrm>
        </p:spPr>
      </p:pic>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内容占位符 1"/>
          <p:cNvSpPr>
            <a:spLocks noGrp="1"/>
          </p:cNvSpPr>
          <p:nvPr>
            <p:ph idx="1"/>
          </p:nvPr>
        </p:nvSpPr>
        <p:spPr/>
        <p:txBody>
          <a:bodyPr/>
          <a:lstStyle/>
          <a:p>
            <a:pPr>
              <a:buNone/>
            </a:pPr>
            <a:r>
              <a:rPr lang="en-US" altLang="zh-CN" dirty="0" smtClean="0">
                <a:solidFill>
                  <a:srgbClr val="0070C0"/>
                </a:solidFill>
                <a:latin typeface="宋体" pitchFamily="2" charset="-122"/>
                <a:ea typeface="宋体" pitchFamily="2" charset="-122"/>
              </a:rPr>
              <a:t>4.2.1 </a:t>
            </a:r>
            <a:r>
              <a:rPr lang="zh-CN" altLang="en-US" dirty="0" smtClean="0">
                <a:solidFill>
                  <a:srgbClr val="0070C0"/>
                </a:solidFill>
                <a:latin typeface="宋体" pitchFamily="2" charset="-122"/>
                <a:ea typeface="宋体" pitchFamily="2" charset="-122"/>
              </a:rPr>
              <a:t>对于无其他</a:t>
            </a:r>
            <a:r>
              <a:rPr lang="en-US" altLang="zh-CN" dirty="0" smtClean="0">
                <a:solidFill>
                  <a:srgbClr val="0070C0"/>
                </a:solidFill>
                <a:latin typeface="宋体" pitchFamily="2" charset="-122"/>
                <a:ea typeface="宋体" pitchFamily="2" charset="-122"/>
              </a:rPr>
              <a:t>VTE </a:t>
            </a:r>
            <a:r>
              <a:rPr lang="zh-CN" altLang="en-US" dirty="0" smtClean="0">
                <a:solidFill>
                  <a:srgbClr val="0070C0"/>
                </a:solidFill>
                <a:latin typeface="宋体" pitchFamily="2" charset="-122"/>
                <a:ea typeface="宋体" pitchFamily="2" charset="-122"/>
              </a:rPr>
              <a:t>危险因素的门诊肿瘤患者，不建议使用低分子量肝素（</a:t>
            </a:r>
            <a:r>
              <a:rPr lang="en-US" altLang="zh-CN" dirty="0" smtClean="0">
                <a:solidFill>
                  <a:srgbClr val="0070C0"/>
                </a:solidFill>
                <a:latin typeface="宋体" pitchFamily="2" charset="-122"/>
                <a:ea typeface="宋体" pitchFamily="2" charset="-122"/>
              </a:rPr>
              <a:t>LMWH</a:t>
            </a:r>
            <a:r>
              <a:rPr lang="zh-CN" altLang="en-US" dirty="0" smtClean="0">
                <a:solidFill>
                  <a:srgbClr val="0070C0"/>
                </a:solidFill>
                <a:latin typeface="宋体" pitchFamily="2" charset="-122"/>
                <a:ea typeface="宋体" pitchFamily="2" charset="-122"/>
              </a:rPr>
              <a:t>）或低剂量普通肝素（</a:t>
            </a:r>
            <a:r>
              <a:rPr lang="en-US" altLang="zh-CN" dirty="0" smtClean="0">
                <a:solidFill>
                  <a:srgbClr val="0070C0"/>
                </a:solidFill>
                <a:latin typeface="宋体" pitchFamily="2" charset="-122"/>
                <a:ea typeface="宋体" pitchFamily="2" charset="-122"/>
              </a:rPr>
              <a:t>LDUH</a:t>
            </a:r>
            <a:r>
              <a:rPr lang="zh-CN" altLang="en-US" dirty="0" smtClean="0">
                <a:solidFill>
                  <a:srgbClr val="0070C0"/>
                </a:solidFill>
                <a:latin typeface="宋体" pitchFamily="2" charset="-122"/>
                <a:ea typeface="宋体" pitchFamily="2" charset="-122"/>
              </a:rPr>
              <a:t>）进行血栓预防（推荐级别：</a:t>
            </a:r>
            <a:r>
              <a:rPr lang="en-US" altLang="zh-CN" dirty="0" smtClean="0">
                <a:solidFill>
                  <a:srgbClr val="0070C0"/>
                </a:solidFill>
                <a:latin typeface="宋体" pitchFamily="2" charset="-122"/>
                <a:ea typeface="宋体" pitchFamily="2" charset="-122"/>
              </a:rPr>
              <a:t>2B  </a:t>
            </a:r>
            <a:r>
              <a:rPr lang="zh-CN" altLang="en-US" dirty="0" smtClean="0">
                <a:solidFill>
                  <a:srgbClr val="0070C0"/>
                </a:solidFill>
                <a:latin typeface="宋体" pitchFamily="2" charset="-122"/>
                <a:ea typeface="宋体" pitchFamily="2" charset="-122"/>
              </a:rPr>
              <a:t>级），也不推荐预防性使用维生素</a:t>
            </a:r>
            <a:r>
              <a:rPr lang="en-US" altLang="zh-CN" dirty="0" smtClean="0">
                <a:solidFill>
                  <a:srgbClr val="0070C0"/>
                </a:solidFill>
                <a:latin typeface="宋体" pitchFamily="2" charset="-122"/>
                <a:ea typeface="宋体" pitchFamily="2" charset="-122"/>
              </a:rPr>
              <a:t> K </a:t>
            </a:r>
            <a:r>
              <a:rPr lang="zh-CN" altLang="en-US" dirty="0" smtClean="0">
                <a:solidFill>
                  <a:srgbClr val="0070C0"/>
                </a:solidFill>
                <a:latin typeface="宋体" pitchFamily="2" charset="-122"/>
                <a:ea typeface="宋体" pitchFamily="2" charset="-122"/>
              </a:rPr>
              <a:t>拮抗剂（推荐级别：</a:t>
            </a:r>
            <a:r>
              <a:rPr lang="en-US" altLang="zh-CN" dirty="0" smtClean="0">
                <a:solidFill>
                  <a:srgbClr val="0070C0"/>
                </a:solidFill>
                <a:latin typeface="宋体" pitchFamily="2" charset="-122"/>
                <a:ea typeface="宋体" pitchFamily="2" charset="-122"/>
              </a:rPr>
              <a:t>1B </a:t>
            </a:r>
            <a:r>
              <a:rPr lang="zh-CN" altLang="en-US" dirty="0" smtClean="0">
                <a:solidFill>
                  <a:srgbClr val="0070C0"/>
                </a:solidFill>
                <a:latin typeface="宋体" pitchFamily="2" charset="-122"/>
                <a:ea typeface="宋体" pitchFamily="2" charset="-122"/>
              </a:rPr>
              <a:t>级）。</a:t>
            </a:r>
          </a:p>
          <a:p>
            <a:pPr>
              <a:buNone/>
            </a:pPr>
            <a:r>
              <a:rPr lang="en-US" altLang="zh-CN" dirty="0" smtClean="0">
                <a:solidFill>
                  <a:srgbClr val="0070C0"/>
                </a:solidFill>
                <a:latin typeface="宋体" pitchFamily="2" charset="-122"/>
                <a:ea typeface="宋体" pitchFamily="2" charset="-122"/>
              </a:rPr>
              <a:t> </a:t>
            </a:r>
            <a:endParaRPr lang="zh-CN" altLang="en-US" dirty="0" smtClean="0">
              <a:solidFill>
                <a:srgbClr val="0070C0"/>
              </a:solidFill>
              <a:latin typeface="宋体" pitchFamily="2" charset="-122"/>
              <a:ea typeface="宋体" pitchFamily="2" charset="-122"/>
            </a:endParaRPr>
          </a:p>
          <a:p>
            <a:pPr>
              <a:buNone/>
            </a:pPr>
            <a:r>
              <a:rPr lang="en-US" altLang="zh-CN" dirty="0" smtClean="0">
                <a:solidFill>
                  <a:srgbClr val="0070C0"/>
                </a:solidFill>
                <a:latin typeface="宋体" pitchFamily="2" charset="-122"/>
                <a:ea typeface="宋体" pitchFamily="2" charset="-122"/>
              </a:rPr>
              <a:t>4.2.2 </a:t>
            </a:r>
            <a:r>
              <a:rPr lang="zh-CN" altLang="en-US" dirty="0" smtClean="0">
                <a:solidFill>
                  <a:srgbClr val="0070C0"/>
                </a:solidFill>
                <a:latin typeface="宋体" pitchFamily="2" charset="-122"/>
                <a:ea typeface="宋体" pitchFamily="2" charset="-122"/>
              </a:rPr>
              <a:t>对于有</a:t>
            </a:r>
            <a:r>
              <a:rPr lang="en-US" altLang="zh-CN" dirty="0" smtClean="0">
                <a:solidFill>
                  <a:srgbClr val="0070C0"/>
                </a:solidFill>
                <a:latin typeface="宋体" pitchFamily="2" charset="-122"/>
                <a:ea typeface="宋体" pitchFamily="2" charset="-122"/>
              </a:rPr>
              <a:t>VTE</a:t>
            </a:r>
            <a:r>
              <a:rPr lang="zh-CN" altLang="en-US" dirty="0" smtClean="0">
                <a:solidFill>
                  <a:srgbClr val="0070C0"/>
                </a:solidFill>
                <a:latin typeface="宋体" pitchFamily="2" charset="-122"/>
                <a:ea typeface="宋体" pitchFamily="2" charset="-122"/>
              </a:rPr>
              <a:t>风险但是出血风险较低的门诊肿瘤患者，我们建议使用预防剂量的低分子量肝素（</a:t>
            </a:r>
            <a:r>
              <a:rPr lang="en-US" altLang="zh-CN" dirty="0" smtClean="0">
                <a:solidFill>
                  <a:srgbClr val="0070C0"/>
                </a:solidFill>
                <a:latin typeface="宋体" pitchFamily="2" charset="-122"/>
                <a:ea typeface="宋体" pitchFamily="2" charset="-122"/>
              </a:rPr>
              <a:t>LMWH</a:t>
            </a:r>
            <a:r>
              <a:rPr lang="zh-CN" altLang="en-US" dirty="0" smtClean="0">
                <a:solidFill>
                  <a:srgbClr val="0070C0"/>
                </a:solidFill>
                <a:latin typeface="宋体" pitchFamily="2" charset="-122"/>
                <a:ea typeface="宋体" pitchFamily="2" charset="-122"/>
              </a:rPr>
              <a:t>）或低剂量普通肝素（</a:t>
            </a:r>
            <a:r>
              <a:rPr lang="en-US" altLang="zh-CN" dirty="0" smtClean="0">
                <a:solidFill>
                  <a:srgbClr val="0070C0"/>
                </a:solidFill>
                <a:latin typeface="宋体" pitchFamily="2" charset="-122"/>
                <a:ea typeface="宋体" pitchFamily="2" charset="-122"/>
              </a:rPr>
              <a:t>LDUH</a:t>
            </a:r>
            <a:r>
              <a:rPr lang="zh-CN" altLang="en-US" dirty="0" smtClean="0">
                <a:solidFill>
                  <a:srgbClr val="0070C0"/>
                </a:solidFill>
                <a:latin typeface="宋体" pitchFamily="2" charset="-122"/>
                <a:ea typeface="宋体" pitchFamily="2" charset="-122"/>
              </a:rPr>
              <a:t>），优于不预防。（推荐级别：</a:t>
            </a:r>
            <a:r>
              <a:rPr lang="en-US" altLang="zh-CN" dirty="0" smtClean="0">
                <a:solidFill>
                  <a:srgbClr val="0070C0"/>
                </a:solidFill>
                <a:latin typeface="宋体" pitchFamily="2" charset="-122"/>
                <a:ea typeface="宋体" pitchFamily="2" charset="-122"/>
              </a:rPr>
              <a:t>2B  </a:t>
            </a:r>
            <a:r>
              <a:rPr lang="zh-CN" altLang="en-US" dirty="0" smtClean="0">
                <a:solidFill>
                  <a:srgbClr val="0070C0"/>
                </a:solidFill>
                <a:latin typeface="宋体" pitchFamily="2" charset="-122"/>
                <a:ea typeface="宋体" pitchFamily="2" charset="-122"/>
              </a:rPr>
              <a:t>级）</a:t>
            </a:r>
          </a:p>
          <a:p>
            <a:endParaRPr lang="zh-CN" altLang="en-US" dirty="0" smtClean="0"/>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内容占位符 1"/>
          <p:cNvSpPr>
            <a:spLocks noGrp="1"/>
          </p:cNvSpPr>
          <p:nvPr>
            <p:ph idx="1"/>
          </p:nvPr>
        </p:nvSpPr>
        <p:spPr/>
        <p:txBody>
          <a:bodyPr/>
          <a:lstStyle/>
          <a:p>
            <a:pPr>
              <a:buNone/>
            </a:pPr>
            <a:r>
              <a:rPr lang="en-US" altLang="zh-CN" dirty="0" smtClean="0">
                <a:solidFill>
                  <a:srgbClr val="0070C0"/>
                </a:solidFill>
                <a:latin typeface="宋体" pitchFamily="2" charset="-122"/>
                <a:ea typeface="宋体" pitchFamily="2" charset="-122"/>
              </a:rPr>
              <a:t>4.4 </a:t>
            </a:r>
            <a:r>
              <a:rPr lang="zh-CN" altLang="en-US" dirty="0" smtClean="0">
                <a:solidFill>
                  <a:srgbClr val="0070C0"/>
                </a:solidFill>
                <a:latin typeface="宋体" pitchFamily="2" charset="-122"/>
                <a:ea typeface="宋体" pitchFamily="2" charset="-122"/>
              </a:rPr>
              <a:t>对于留置中心静脉导管的门诊肿瘤患者，我们不建议使用低分子量肝素（</a:t>
            </a:r>
            <a:r>
              <a:rPr lang="en-US" altLang="zh-CN" dirty="0" smtClean="0">
                <a:solidFill>
                  <a:srgbClr val="0070C0"/>
                </a:solidFill>
                <a:latin typeface="宋体" pitchFamily="2" charset="-122"/>
                <a:ea typeface="宋体" pitchFamily="2" charset="-122"/>
              </a:rPr>
              <a:t>LMWH</a:t>
            </a:r>
            <a:r>
              <a:rPr lang="zh-CN" altLang="en-US" dirty="0" smtClean="0">
                <a:solidFill>
                  <a:srgbClr val="0070C0"/>
                </a:solidFill>
                <a:latin typeface="宋体" pitchFamily="2" charset="-122"/>
                <a:ea typeface="宋体" pitchFamily="2" charset="-122"/>
              </a:rPr>
              <a:t>）或低剂量普通肝素（</a:t>
            </a:r>
            <a:r>
              <a:rPr lang="en-US" altLang="zh-CN" dirty="0" smtClean="0">
                <a:solidFill>
                  <a:srgbClr val="0070C0"/>
                </a:solidFill>
                <a:latin typeface="宋体" pitchFamily="2" charset="-122"/>
                <a:ea typeface="宋体" pitchFamily="2" charset="-122"/>
              </a:rPr>
              <a:t>LDUH</a:t>
            </a:r>
            <a:r>
              <a:rPr lang="zh-CN" altLang="en-US" dirty="0" smtClean="0">
                <a:solidFill>
                  <a:srgbClr val="0070C0"/>
                </a:solidFill>
                <a:latin typeface="宋体" pitchFamily="2" charset="-122"/>
                <a:ea typeface="宋体" pitchFamily="2" charset="-122"/>
              </a:rPr>
              <a:t>）进行血栓预防（推荐级别：</a:t>
            </a:r>
            <a:r>
              <a:rPr lang="en-US" altLang="zh-CN" dirty="0" smtClean="0">
                <a:solidFill>
                  <a:srgbClr val="0070C0"/>
                </a:solidFill>
                <a:latin typeface="宋体" pitchFamily="2" charset="-122"/>
                <a:ea typeface="宋体" pitchFamily="2" charset="-122"/>
              </a:rPr>
              <a:t>2B  </a:t>
            </a:r>
            <a:r>
              <a:rPr lang="zh-CN" altLang="en-US" dirty="0" smtClean="0">
                <a:solidFill>
                  <a:srgbClr val="0070C0"/>
                </a:solidFill>
                <a:latin typeface="宋体" pitchFamily="2" charset="-122"/>
                <a:ea typeface="宋体" pitchFamily="2" charset="-122"/>
              </a:rPr>
              <a:t>级），也不推荐预防性使用维生素</a:t>
            </a:r>
            <a:r>
              <a:rPr lang="en-US" altLang="zh-CN" dirty="0" smtClean="0">
                <a:solidFill>
                  <a:srgbClr val="0070C0"/>
                </a:solidFill>
                <a:latin typeface="宋体" pitchFamily="2" charset="-122"/>
                <a:ea typeface="宋体" pitchFamily="2" charset="-122"/>
              </a:rPr>
              <a:t> K </a:t>
            </a:r>
            <a:r>
              <a:rPr lang="zh-CN" altLang="en-US" dirty="0" smtClean="0">
                <a:solidFill>
                  <a:srgbClr val="0070C0"/>
                </a:solidFill>
                <a:latin typeface="宋体" pitchFamily="2" charset="-122"/>
                <a:ea typeface="宋体" pitchFamily="2" charset="-122"/>
              </a:rPr>
              <a:t>拮抗剂（推荐级别：</a:t>
            </a:r>
            <a:r>
              <a:rPr lang="en-US" altLang="zh-CN" dirty="0" smtClean="0">
                <a:solidFill>
                  <a:srgbClr val="0070C0"/>
                </a:solidFill>
                <a:latin typeface="宋体" pitchFamily="2" charset="-122"/>
                <a:ea typeface="宋体" pitchFamily="2" charset="-122"/>
              </a:rPr>
              <a:t>2C </a:t>
            </a:r>
            <a:r>
              <a:rPr lang="zh-CN" altLang="en-US" dirty="0" smtClean="0">
                <a:solidFill>
                  <a:srgbClr val="0070C0"/>
                </a:solidFill>
                <a:latin typeface="宋体" pitchFamily="2" charset="-122"/>
                <a:ea typeface="宋体" pitchFamily="2" charset="-122"/>
              </a:rPr>
              <a:t>级）。</a:t>
            </a:r>
          </a:p>
          <a:p>
            <a:pPr>
              <a:buNone/>
            </a:pPr>
            <a:r>
              <a:rPr lang="en-US" altLang="zh-CN" dirty="0" smtClean="0">
                <a:solidFill>
                  <a:srgbClr val="0070C0"/>
                </a:solidFill>
                <a:latin typeface="宋体" pitchFamily="2" charset="-122"/>
                <a:ea typeface="宋体" pitchFamily="2" charset="-122"/>
              </a:rPr>
              <a:t> </a:t>
            </a:r>
            <a:endParaRPr lang="zh-CN" altLang="en-US" dirty="0" smtClean="0">
              <a:solidFill>
                <a:srgbClr val="0070C0"/>
              </a:solidFill>
              <a:latin typeface="宋体" pitchFamily="2" charset="-122"/>
              <a:ea typeface="宋体" pitchFamily="2" charset="-122"/>
            </a:endParaRPr>
          </a:p>
          <a:p>
            <a:pPr>
              <a:buNone/>
            </a:pPr>
            <a:r>
              <a:rPr lang="en-US" altLang="zh-CN" dirty="0" smtClean="0">
                <a:solidFill>
                  <a:srgbClr val="0070C0"/>
                </a:solidFill>
                <a:latin typeface="宋体" pitchFamily="2" charset="-122"/>
                <a:ea typeface="宋体" pitchFamily="2" charset="-122"/>
              </a:rPr>
              <a:t>5.1 </a:t>
            </a:r>
            <a:r>
              <a:rPr lang="zh-CN" altLang="en-US" dirty="0" smtClean="0">
                <a:solidFill>
                  <a:srgbClr val="0070C0"/>
                </a:solidFill>
                <a:latin typeface="宋体" pitchFamily="2" charset="-122"/>
                <a:ea typeface="宋体" pitchFamily="2" charset="-122"/>
              </a:rPr>
              <a:t>驻留在家或私人疗养院的长期活动受限的患者，我们不建议常规进行血栓预防（推荐级别：</a:t>
            </a:r>
            <a:r>
              <a:rPr lang="en-US" altLang="zh-CN" dirty="0" smtClean="0">
                <a:solidFill>
                  <a:srgbClr val="0070C0"/>
                </a:solidFill>
                <a:latin typeface="宋体" pitchFamily="2" charset="-122"/>
                <a:ea typeface="宋体" pitchFamily="2" charset="-122"/>
              </a:rPr>
              <a:t>2C </a:t>
            </a:r>
            <a:r>
              <a:rPr lang="zh-CN" altLang="en-US" dirty="0" smtClean="0">
                <a:solidFill>
                  <a:srgbClr val="0070C0"/>
                </a:solidFill>
                <a:latin typeface="宋体" pitchFamily="2" charset="-122"/>
                <a:ea typeface="宋体" pitchFamily="2" charset="-122"/>
              </a:rPr>
              <a:t>级）。</a:t>
            </a:r>
          </a:p>
          <a:p>
            <a:endParaRPr lang="zh-CN" altLang="en-US" dirty="0" smtClean="0"/>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内容占位符 1"/>
          <p:cNvSpPr>
            <a:spLocks noGrp="1"/>
          </p:cNvSpPr>
          <p:nvPr>
            <p:ph idx="1"/>
          </p:nvPr>
        </p:nvSpPr>
        <p:spPr/>
        <p:txBody>
          <a:bodyPr/>
          <a:lstStyle/>
          <a:p>
            <a:pPr>
              <a:buNone/>
            </a:pPr>
            <a:r>
              <a:rPr lang="en-US" altLang="zh-CN" dirty="0" smtClean="0">
                <a:solidFill>
                  <a:srgbClr val="0070C0"/>
                </a:solidFill>
                <a:latin typeface="宋体" pitchFamily="2" charset="-122"/>
                <a:ea typeface="宋体" pitchFamily="2" charset="-122"/>
              </a:rPr>
              <a:t>6.1.1 </a:t>
            </a:r>
            <a:r>
              <a:rPr lang="zh-CN" altLang="en-US" dirty="0" smtClean="0">
                <a:solidFill>
                  <a:srgbClr val="0070C0"/>
                </a:solidFill>
                <a:latin typeface="宋体" pitchFamily="2" charset="-122"/>
                <a:ea typeface="宋体" pitchFamily="2" charset="-122"/>
              </a:rPr>
              <a:t>对血栓形成风险较高的长途旅行者（包括既往</a:t>
            </a:r>
            <a:r>
              <a:rPr lang="en-US" altLang="zh-CN" dirty="0" smtClean="0">
                <a:solidFill>
                  <a:srgbClr val="0070C0"/>
                </a:solidFill>
                <a:latin typeface="宋体" pitchFamily="2" charset="-122"/>
                <a:ea typeface="宋体" pitchFamily="2" charset="-122"/>
              </a:rPr>
              <a:t>VTE</a:t>
            </a:r>
            <a:r>
              <a:rPr lang="zh-CN" altLang="en-US" dirty="0" smtClean="0">
                <a:solidFill>
                  <a:srgbClr val="0070C0"/>
                </a:solidFill>
                <a:latin typeface="宋体" pitchFamily="2" charset="-122"/>
                <a:ea typeface="宋体" pitchFamily="2" charset="-122"/>
              </a:rPr>
              <a:t>，近期手术或者创伤，活跃的恶性肿瘤，妊娠，雌激素使用，高龄，活动受限，重度肥胖，已知凝血功能障碍），我们建议频繁的移动，小腿肌肉锻炼或者尽可能坐靠过道的座位（推荐级别：</a:t>
            </a:r>
            <a:r>
              <a:rPr lang="en-US" altLang="zh-CN" dirty="0" smtClean="0">
                <a:solidFill>
                  <a:srgbClr val="0070C0"/>
                </a:solidFill>
                <a:latin typeface="宋体" pitchFamily="2" charset="-122"/>
                <a:ea typeface="宋体" pitchFamily="2" charset="-122"/>
              </a:rPr>
              <a:t>2C </a:t>
            </a:r>
            <a:r>
              <a:rPr lang="zh-CN" altLang="en-US" dirty="0" smtClean="0">
                <a:solidFill>
                  <a:srgbClr val="0070C0"/>
                </a:solidFill>
                <a:latin typeface="宋体" pitchFamily="2" charset="-122"/>
                <a:ea typeface="宋体" pitchFamily="2" charset="-122"/>
              </a:rPr>
              <a:t>级）。</a:t>
            </a:r>
          </a:p>
          <a:p>
            <a:pPr>
              <a:buNone/>
            </a:pPr>
            <a:r>
              <a:rPr lang="en-US" altLang="zh-CN" dirty="0" smtClean="0">
                <a:solidFill>
                  <a:srgbClr val="0070C0"/>
                </a:solidFill>
                <a:latin typeface="宋体" pitchFamily="2" charset="-122"/>
                <a:ea typeface="宋体" pitchFamily="2" charset="-122"/>
              </a:rPr>
              <a:t> </a:t>
            </a:r>
            <a:endParaRPr lang="zh-CN" altLang="en-US" dirty="0" smtClean="0">
              <a:solidFill>
                <a:srgbClr val="0070C0"/>
              </a:solidFill>
              <a:latin typeface="宋体" pitchFamily="2" charset="-122"/>
              <a:ea typeface="宋体" pitchFamily="2" charset="-122"/>
            </a:endParaRP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内容占位符 1"/>
          <p:cNvSpPr>
            <a:spLocks noGrp="1"/>
          </p:cNvSpPr>
          <p:nvPr>
            <p:ph idx="1"/>
          </p:nvPr>
        </p:nvSpPr>
        <p:spPr/>
        <p:txBody>
          <a:bodyPr/>
          <a:lstStyle/>
          <a:p>
            <a:pPr>
              <a:buNone/>
            </a:pPr>
            <a:r>
              <a:rPr lang="en-US" altLang="zh-CN" dirty="0" smtClean="0">
                <a:solidFill>
                  <a:srgbClr val="0070C0"/>
                </a:solidFill>
                <a:latin typeface="宋体" pitchFamily="2" charset="-122"/>
                <a:ea typeface="宋体" pitchFamily="2" charset="-122"/>
              </a:rPr>
              <a:t>6.1.2 </a:t>
            </a:r>
            <a:r>
              <a:rPr lang="zh-CN" altLang="en-US" dirty="0" smtClean="0">
                <a:solidFill>
                  <a:srgbClr val="0070C0"/>
                </a:solidFill>
                <a:latin typeface="宋体" pitchFamily="2" charset="-122"/>
                <a:ea typeface="宋体" pitchFamily="2" charset="-122"/>
              </a:rPr>
              <a:t>对血栓形成风险较高的长途旅行者（包括既往</a:t>
            </a:r>
            <a:r>
              <a:rPr lang="en-US" altLang="zh-CN" dirty="0" smtClean="0">
                <a:solidFill>
                  <a:srgbClr val="0070C0"/>
                </a:solidFill>
                <a:latin typeface="宋体" pitchFamily="2" charset="-122"/>
                <a:ea typeface="宋体" pitchFamily="2" charset="-122"/>
              </a:rPr>
              <a:t>VTE</a:t>
            </a:r>
            <a:r>
              <a:rPr lang="zh-CN" altLang="en-US" dirty="0" smtClean="0">
                <a:solidFill>
                  <a:srgbClr val="0070C0"/>
                </a:solidFill>
                <a:latin typeface="宋体" pitchFamily="2" charset="-122"/>
                <a:ea typeface="宋体" pitchFamily="2" charset="-122"/>
              </a:rPr>
              <a:t>，近期手术或者创伤，活跃的恶性肿瘤，妊娠，雌激素使用，高龄，活动受限，重度肥胖，已知凝血功能障碍），我们建议在旅途中使用正确安装的能在踝部提供</a:t>
            </a:r>
            <a:r>
              <a:rPr lang="en-US" altLang="zh-CN" dirty="0" smtClean="0">
                <a:solidFill>
                  <a:srgbClr val="0070C0"/>
                </a:solidFill>
                <a:latin typeface="宋体" pitchFamily="2" charset="-122"/>
                <a:ea typeface="宋体" pitchFamily="2" charset="-122"/>
              </a:rPr>
              <a:t>15-30mmHg</a:t>
            </a:r>
            <a:r>
              <a:rPr lang="zh-CN" altLang="en-US" dirty="0" smtClean="0">
                <a:solidFill>
                  <a:srgbClr val="0070C0"/>
                </a:solidFill>
                <a:latin typeface="宋体" pitchFamily="2" charset="-122"/>
                <a:ea typeface="宋体" pitchFamily="2" charset="-122"/>
              </a:rPr>
              <a:t>压力的膝下分级加压袜（</a:t>
            </a:r>
            <a:r>
              <a:rPr lang="en-US" altLang="zh-CN" dirty="0" smtClean="0">
                <a:solidFill>
                  <a:srgbClr val="0070C0"/>
                </a:solidFill>
                <a:latin typeface="宋体" pitchFamily="2" charset="-122"/>
                <a:ea typeface="宋体" pitchFamily="2" charset="-122"/>
              </a:rPr>
              <a:t>GCS</a:t>
            </a:r>
            <a:r>
              <a:rPr lang="zh-CN" altLang="en-US" dirty="0" smtClean="0">
                <a:solidFill>
                  <a:srgbClr val="0070C0"/>
                </a:solidFill>
                <a:latin typeface="宋体" pitchFamily="2" charset="-122"/>
                <a:ea typeface="宋体" pitchFamily="2" charset="-122"/>
              </a:rPr>
              <a:t>）（推荐级别：</a:t>
            </a:r>
            <a:r>
              <a:rPr lang="en-US" altLang="zh-CN" dirty="0" smtClean="0">
                <a:solidFill>
                  <a:srgbClr val="0070C0"/>
                </a:solidFill>
                <a:latin typeface="宋体" pitchFamily="2" charset="-122"/>
                <a:ea typeface="宋体" pitchFamily="2" charset="-122"/>
              </a:rPr>
              <a:t>2C </a:t>
            </a:r>
            <a:r>
              <a:rPr lang="zh-CN" altLang="en-US" dirty="0" smtClean="0">
                <a:solidFill>
                  <a:srgbClr val="0070C0"/>
                </a:solidFill>
                <a:latin typeface="宋体" pitchFamily="2" charset="-122"/>
                <a:ea typeface="宋体" pitchFamily="2" charset="-122"/>
              </a:rPr>
              <a:t>级）。对于其他长途旅行者我们不建议使用</a:t>
            </a:r>
            <a:r>
              <a:rPr lang="en-US" altLang="zh-CN" dirty="0" smtClean="0">
                <a:solidFill>
                  <a:srgbClr val="0070C0"/>
                </a:solidFill>
                <a:latin typeface="宋体" pitchFamily="2" charset="-122"/>
                <a:ea typeface="宋体" pitchFamily="2" charset="-122"/>
              </a:rPr>
              <a:t>GCS </a:t>
            </a:r>
            <a:r>
              <a:rPr lang="zh-CN" altLang="en-US" dirty="0" smtClean="0">
                <a:solidFill>
                  <a:srgbClr val="0070C0"/>
                </a:solidFill>
                <a:latin typeface="宋体" pitchFamily="2" charset="-122"/>
                <a:ea typeface="宋体" pitchFamily="2" charset="-122"/>
              </a:rPr>
              <a:t>（推荐级别：</a:t>
            </a:r>
            <a:r>
              <a:rPr lang="en-US" altLang="zh-CN" dirty="0" smtClean="0">
                <a:solidFill>
                  <a:srgbClr val="0070C0"/>
                </a:solidFill>
                <a:latin typeface="宋体" pitchFamily="2" charset="-122"/>
                <a:ea typeface="宋体" pitchFamily="2" charset="-122"/>
              </a:rPr>
              <a:t>2C </a:t>
            </a:r>
            <a:r>
              <a:rPr lang="zh-CN" altLang="en-US" dirty="0" smtClean="0">
                <a:solidFill>
                  <a:srgbClr val="0070C0"/>
                </a:solidFill>
                <a:latin typeface="宋体" pitchFamily="2" charset="-122"/>
                <a:ea typeface="宋体" pitchFamily="2" charset="-122"/>
              </a:rPr>
              <a:t>级）。</a:t>
            </a:r>
          </a:p>
          <a:p>
            <a:pPr>
              <a:buNone/>
            </a:pPr>
            <a:r>
              <a:rPr lang="en-US" altLang="zh-CN" dirty="0" smtClean="0">
                <a:solidFill>
                  <a:srgbClr val="0070C0"/>
                </a:solidFill>
                <a:latin typeface="宋体" pitchFamily="2" charset="-122"/>
                <a:ea typeface="宋体" pitchFamily="2" charset="-122"/>
              </a:rPr>
              <a:t> </a:t>
            </a:r>
            <a:endParaRPr lang="zh-CN" altLang="en-US" dirty="0" smtClean="0">
              <a:solidFill>
                <a:srgbClr val="0070C0"/>
              </a:solidFill>
              <a:latin typeface="宋体" pitchFamily="2" charset="-122"/>
              <a:ea typeface="宋体" pitchFamily="2" charset="-122"/>
            </a:endParaRPr>
          </a:p>
          <a:p>
            <a:pPr>
              <a:buNone/>
            </a:pPr>
            <a:r>
              <a:rPr lang="en-US" altLang="zh-CN" dirty="0" smtClean="0">
                <a:solidFill>
                  <a:srgbClr val="0070C0"/>
                </a:solidFill>
                <a:latin typeface="宋体" pitchFamily="2" charset="-122"/>
                <a:ea typeface="宋体" pitchFamily="2" charset="-122"/>
              </a:rPr>
              <a:t>6.1.3 </a:t>
            </a:r>
            <a:r>
              <a:rPr lang="zh-CN" altLang="en-US" dirty="0" smtClean="0">
                <a:solidFill>
                  <a:srgbClr val="0070C0"/>
                </a:solidFill>
                <a:latin typeface="宋体" pitchFamily="2" charset="-122"/>
                <a:ea typeface="宋体" pitchFamily="2" charset="-122"/>
              </a:rPr>
              <a:t>对于长途旅行者，我们不建议使用阿司匹林或抗凝剂预防</a:t>
            </a:r>
            <a:r>
              <a:rPr lang="en-US" altLang="zh-CN" dirty="0" smtClean="0">
                <a:solidFill>
                  <a:srgbClr val="0070C0"/>
                </a:solidFill>
                <a:latin typeface="宋体" pitchFamily="2" charset="-122"/>
                <a:ea typeface="宋体" pitchFamily="2" charset="-122"/>
              </a:rPr>
              <a:t>VTE</a:t>
            </a:r>
            <a:r>
              <a:rPr lang="zh-CN" altLang="en-US" dirty="0" smtClean="0">
                <a:solidFill>
                  <a:srgbClr val="0070C0"/>
                </a:solidFill>
                <a:latin typeface="宋体" pitchFamily="2" charset="-122"/>
                <a:ea typeface="宋体" pitchFamily="2" charset="-122"/>
              </a:rPr>
              <a:t>（推荐级别：</a:t>
            </a:r>
            <a:r>
              <a:rPr lang="en-US" altLang="zh-CN" dirty="0" smtClean="0">
                <a:solidFill>
                  <a:srgbClr val="0070C0"/>
                </a:solidFill>
                <a:latin typeface="宋体" pitchFamily="2" charset="-122"/>
                <a:ea typeface="宋体" pitchFamily="2" charset="-122"/>
              </a:rPr>
              <a:t>2C </a:t>
            </a:r>
            <a:r>
              <a:rPr lang="zh-CN" altLang="en-US" dirty="0" smtClean="0">
                <a:solidFill>
                  <a:srgbClr val="0070C0"/>
                </a:solidFill>
                <a:latin typeface="宋体" pitchFamily="2" charset="-122"/>
                <a:ea typeface="宋体" pitchFamily="2" charset="-122"/>
              </a:rPr>
              <a:t>级）。</a:t>
            </a:r>
          </a:p>
          <a:p>
            <a:endParaRPr lang="zh-CN" altLang="en-US" dirty="0" smtClean="0"/>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lstStyle/>
          <a:p>
            <a:pPr>
              <a:buNone/>
            </a:pPr>
            <a:r>
              <a:rPr lang="en-US" altLang="zh-CN" dirty="0" smtClean="0">
                <a:solidFill>
                  <a:srgbClr val="0070C0"/>
                </a:solidFill>
                <a:latin typeface="宋体" pitchFamily="2" charset="-122"/>
                <a:ea typeface="宋体" pitchFamily="2" charset="-122"/>
              </a:rPr>
              <a:t>7.1 </a:t>
            </a:r>
            <a:r>
              <a:rPr lang="zh-CN" altLang="en-US" dirty="0" smtClean="0">
                <a:solidFill>
                  <a:srgbClr val="0070C0"/>
                </a:solidFill>
                <a:latin typeface="宋体" pitchFamily="2" charset="-122"/>
                <a:ea typeface="宋体" pitchFamily="2" charset="-122"/>
              </a:rPr>
              <a:t>对于无症状血栓形成者（不包括既往</a:t>
            </a:r>
            <a:r>
              <a:rPr lang="en-US" altLang="zh-CN" dirty="0" smtClean="0">
                <a:solidFill>
                  <a:srgbClr val="0070C0"/>
                </a:solidFill>
                <a:latin typeface="宋体" pitchFamily="2" charset="-122"/>
                <a:ea typeface="宋体" pitchFamily="2" charset="-122"/>
              </a:rPr>
              <a:t>VTE</a:t>
            </a:r>
            <a:r>
              <a:rPr lang="zh-CN" altLang="en-US" dirty="0" smtClean="0">
                <a:solidFill>
                  <a:srgbClr val="0070C0"/>
                </a:solidFill>
                <a:latin typeface="宋体" pitchFamily="2" charset="-122"/>
                <a:ea typeface="宋体" pitchFamily="2" charset="-122"/>
              </a:rPr>
              <a:t>史）我们不推荐长期每天使用器械或药物进行血栓预防（推荐级别：</a:t>
            </a:r>
            <a:r>
              <a:rPr lang="en-US" altLang="zh-CN" dirty="0" smtClean="0">
                <a:solidFill>
                  <a:srgbClr val="0070C0"/>
                </a:solidFill>
                <a:latin typeface="宋体" pitchFamily="2" charset="-122"/>
                <a:ea typeface="宋体" pitchFamily="2" charset="-122"/>
              </a:rPr>
              <a:t>1C </a:t>
            </a:r>
            <a:r>
              <a:rPr lang="zh-CN" altLang="en-US" dirty="0" smtClean="0">
                <a:solidFill>
                  <a:srgbClr val="0070C0"/>
                </a:solidFill>
                <a:latin typeface="宋体" pitchFamily="2" charset="-122"/>
                <a:ea typeface="宋体" pitchFamily="2" charset="-122"/>
              </a:rPr>
              <a:t>级）。</a:t>
            </a:r>
          </a:p>
          <a:p>
            <a:pPr>
              <a:buNone/>
            </a:pPr>
            <a:endParaRPr lang="zh-CN" altLang="en-US" dirty="0" smtClean="0">
              <a:solidFill>
                <a:srgbClr val="0070C0"/>
              </a:solidFill>
              <a:latin typeface="宋体" pitchFamily="2" charset="-122"/>
              <a:ea typeface="宋体" pitchFamily="2" charset="-122"/>
            </a:endParaRPr>
          </a:p>
        </p:txBody>
      </p:sp>
      <p:sp>
        <p:nvSpPr>
          <p:cNvPr id="3" name="标题 2"/>
          <p:cNvSpPr>
            <a:spLocks noGrp="1"/>
          </p:cNvSpPr>
          <p:nvPr>
            <p:ph type="title"/>
          </p:nvPr>
        </p:nvSpPr>
        <p:spPr/>
        <p:txBody>
          <a:bodyPr/>
          <a:lstStyle/>
          <a:p>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2000240"/>
            <a:ext cx="8229600" cy="4006860"/>
          </a:xfrm>
        </p:spPr>
        <p:txBody>
          <a:bodyPr/>
          <a:lstStyle/>
          <a:p>
            <a:pPr>
              <a:buNone/>
            </a:pP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下面针对非骨科手术</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患者的</a:t>
            </a:r>
            <a:r>
              <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VET</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预防</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与</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大家分享</a:t>
            </a:r>
            <a:r>
              <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ACCP 9 </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在</a:t>
            </a:r>
            <a:r>
              <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ACCP 8 </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基础上新增和</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改动部分</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的</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摘要。</a:t>
            </a:r>
            <a:endPar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endParaRPr>
          </a:p>
        </p:txBody>
      </p:sp>
      <p:sp>
        <p:nvSpPr>
          <p:cNvPr id="3" name="标题 2"/>
          <p:cNvSpPr>
            <a:spLocks noGrp="1"/>
          </p:cNvSpPr>
          <p:nvPr>
            <p:ph type="title"/>
          </p:nvPr>
        </p:nvSpPr>
        <p:spPr>
          <a:xfrm>
            <a:off x="457200" y="274638"/>
            <a:ext cx="8229600" cy="1654164"/>
          </a:xfrm>
        </p:spPr>
        <p:txBody>
          <a:bodyPr>
            <a:normAutofit/>
          </a:bodyPr>
          <a:lstStyle/>
          <a:p>
            <a:pPr algn="ctr"/>
            <a:r>
              <a:rPr lang="zh-CN" altLang="en-US" dirty="0" smtClean="0">
                <a:solidFill>
                  <a:schemeClr val="accent3">
                    <a:lumMod val="60000"/>
                    <a:lumOff val="40000"/>
                  </a:schemeClr>
                </a:solidFill>
              </a:rPr>
              <a:t>第九版美国胸科医师协会抗栓与血栓预防实践指南汇总</a:t>
            </a:r>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3.6.1. </a:t>
            </a:r>
            <a:r>
              <a:rPr lang="zh-CN" altLang="en-US" smtClean="0">
                <a:solidFill>
                  <a:srgbClr val="0070C0"/>
                </a:solidFill>
                <a:latin typeface="宋体" pitchFamily="2" charset="-122"/>
                <a:ea typeface="宋体" pitchFamily="2" charset="-122"/>
              </a:rPr>
              <a:t>对于接受腹腔</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盆腔普通外科手术、且</a:t>
            </a:r>
            <a:r>
              <a:rPr lang="en-US" altLang="zh-CN" smtClean="0">
                <a:solidFill>
                  <a:srgbClr val="0070C0"/>
                </a:solidFill>
                <a:latin typeface="宋体" pitchFamily="2" charset="-122"/>
                <a:ea typeface="宋体" pitchFamily="2" charset="-122"/>
              </a:rPr>
              <a:t>VTE</a:t>
            </a:r>
            <a:r>
              <a:rPr lang="zh-CN" altLang="en-US" smtClean="0">
                <a:solidFill>
                  <a:srgbClr val="0070C0"/>
                </a:solidFill>
                <a:latin typeface="宋体" pitchFamily="2" charset="-122"/>
                <a:ea typeface="宋体" pitchFamily="2" charset="-122"/>
              </a:rPr>
              <a:t>发生风险极低（</a:t>
            </a:r>
            <a:r>
              <a:rPr lang="en-US" altLang="zh-CN" smtClean="0">
                <a:solidFill>
                  <a:srgbClr val="0070C0"/>
                </a:solidFill>
                <a:latin typeface="宋体" pitchFamily="2" charset="-122"/>
                <a:ea typeface="宋体" pitchFamily="2" charset="-122"/>
              </a:rPr>
              <a:t>&lt;0.5%</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Rogers</a:t>
            </a:r>
            <a:r>
              <a:rPr lang="zh-CN" altLang="en-US" smtClean="0">
                <a:solidFill>
                  <a:srgbClr val="0070C0"/>
                </a:solidFill>
                <a:latin typeface="宋体" pitchFamily="2" charset="-122"/>
                <a:ea typeface="宋体" pitchFamily="2" charset="-122"/>
              </a:rPr>
              <a:t>评分，</a:t>
            </a:r>
            <a:r>
              <a:rPr lang="en-US" altLang="zh-CN" smtClean="0">
                <a:solidFill>
                  <a:srgbClr val="0070C0"/>
                </a:solidFill>
                <a:latin typeface="宋体" pitchFamily="2" charset="-122"/>
                <a:ea typeface="宋体" pitchFamily="2" charset="-122"/>
              </a:rPr>
              <a:t>&lt;7</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Caprini</a:t>
            </a:r>
            <a:r>
              <a:rPr lang="zh-CN" altLang="en-US" smtClean="0">
                <a:solidFill>
                  <a:srgbClr val="0070C0"/>
                </a:solidFill>
                <a:latin typeface="宋体" pitchFamily="2" charset="-122"/>
                <a:ea typeface="宋体" pitchFamily="2" charset="-122"/>
              </a:rPr>
              <a:t>评分，</a:t>
            </a:r>
            <a:r>
              <a:rPr lang="en-US" altLang="zh-CN" smtClean="0">
                <a:solidFill>
                  <a:srgbClr val="0070C0"/>
                </a:solidFill>
                <a:latin typeface="宋体" pitchFamily="2" charset="-122"/>
                <a:ea typeface="宋体" pitchFamily="2" charset="-122"/>
              </a:rPr>
              <a:t>0 </a:t>
            </a:r>
            <a:r>
              <a:rPr lang="zh-CN" altLang="en-US" smtClean="0">
                <a:solidFill>
                  <a:srgbClr val="0070C0"/>
                </a:solidFill>
                <a:latin typeface="宋体" pitchFamily="2" charset="-122"/>
                <a:ea typeface="宋体" pitchFamily="2" charset="-122"/>
              </a:rPr>
              <a:t>）的患者，除尽早下床活动外，我们不推荐给予特殊的药物 （</a:t>
            </a:r>
            <a:r>
              <a:rPr lang="en-US" altLang="zh-CN" smtClean="0">
                <a:solidFill>
                  <a:srgbClr val="0070C0"/>
                </a:solidFill>
                <a:latin typeface="宋体" pitchFamily="2" charset="-122"/>
                <a:ea typeface="宋体" pitchFamily="2" charset="-122"/>
              </a:rPr>
              <a:t>1B</a:t>
            </a:r>
            <a:r>
              <a:rPr lang="zh-CN" altLang="en-US" smtClean="0">
                <a:solidFill>
                  <a:srgbClr val="0070C0"/>
                </a:solidFill>
                <a:latin typeface="宋体" pitchFamily="2" charset="-122"/>
                <a:ea typeface="宋体" pitchFamily="2" charset="-122"/>
              </a:rPr>
              <a:t>级）或机械 （</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级）性预防措施。 </a:t>
            </a:r>
          </a:p>
          <a:p>
            <a:pPr eaLnBrk="1" hangingPunct="1">
              <a:buFont typeface="Wingdings 3" pitchFamily="18" charset="2"/>
              <a:buNone/>
            </a:pPr>
            <a:r>
              <a:rPr lang="en-US" altLang="zh-CN" smtClean="0">
                <a:solidFill>
                  <a:srgbClr val="0070C0"/>
                </a:solidFill>
                <a:latin typeface="宋体" pitchFamily="2" charset="-122"/>
                <a:ea typeface="宋体" pitchFamily="2" charset="-122"/>
              </a:rPr>
              <a:t>3.6.2. </a:t>
            </a:r>
            <a:r>
              <a:rPr lang="zh-CN" altLang="en-US" smtClean="0">
                <a:solidFill>
                  <a:srgbClr val="0070C0"/>
                </a:solidFill>
                <a:latin typeface="宋体" pitchFamily="2" charset="-122"/>
                <a:ea typeface="宋体" pitchFamily="2" charset="-122"/>
              </a:rPr>
              <a:t>对于接受腹腔</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盆腔普通外科手术、且</a:t>
            </a:r>
            <a:r>
              <a:rPr lang="en-US" altLang="zh-CN" smtClean="0">
                <a:solidFill>
                  <a:srgbClr val="0070C0"/>
                </a:solidFill>
                <a:latin typeface="宋体" pitchFamily="2" charset="-122"/>
                <a:ea typeface="宋体" pitchFamily="2" charset="-122"/>
              </a:rPr>
              <a:t>VTE</a:t>
            </a:r>
            <a:r>
              <a:rPr lang="zh-CN" altLang="en-US" smtClean="0">
                <a:solidFill>
                  <a:srgbClr val="0070C0"/>
                </a:solidFill>
                <a:latin typeface="宋体" pitchFamily="2" charset="-122"/>
                <a:ea typeface="宋体" pitchFamily="2" charset="-122"/>
              </a:rPr>
              <a:t>发生风险较低 （～</a:t>
            </a:r>
            <a:r>
              <a:rPr lang="en-US" altLang="zh-CN" smtClean="0">
                <a:solidFill>
                  <a:srgbClr val="0070C0"/>
                </a:solidFill>
                <a:latin typeface="宋体" pitchFamily="2" charset="-122"/>
                <a:ea typeface="宋体" pitchFamily="2" charset="-122"/>
              </a:rPr>
              <a:t>1.5%</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Rogers</a:t>
            </a:r>
            <a:r>
              <a:rPr lang="zh-CN" altLang="en-US" smtClean="0">
                <a:solidFill>
                  <a:srgbClr val="0070C0"/>
                </a:solidFill>
                <a:latin typeface="宋体" pitchFamily="2" charset="-122"/>
                <a:ea typeface="宋体" pitchFamily="2" charset="-122"/>
              </a:rPr>
              <a:t>评分，</a:t>
            </a:r>
            <a:r>
              <a:rPr lang="en-US" altLang="zh-CN" smtClean="0">
                <a:solidFill>
                  <a:srgbClr val="0070C0"/>
                </a:solidFill>
                <a:latin typeface="宋体" pitchFamily="2" charset="-122"/>
                <a:ea typeface="宋体" pitchFamily="2" charset="-122"/>
              </a:rPr>
              <a:t>7-10</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Caprini</a:t>
            </a:r>
            <a:r>
              <a:rPr lang="zh-CN" altLang="en-US" smtClean="0">
                <a:solidFill>
                  <a:srgbClr val="0070C0"/>
                </a:solidFill>
                <a:latin typeface="宋体" pitchFamily="2" charset="-122"/>
                <a:ea typeface="宋体" pitchFamily="2" charset="-122"/>
              </a:rPr>
              <a:t>评分，</a:t>
            </a:r>
            <a:r>
              <a:rPr lang="en-US" altLang="zh-CN" smtClean="0">
                <a:solidFill>
                  <a:srgbClr val="0070C0"/>
                </a:solidFill>
                <a:latin typeface="宋体" pitchFamily="2" charset="-122"/>
                <a:ea typeface="宋体" pitchFamily="2" charset="-122"/>
              </a:rPr>
              <a:t>1-2 </a:t>
            </a:r>
            <a:r>
              <a:rPr lang="zh-CN" altLang="en-US" smtClean="0">
                <a:solidFill>
                  <a:srgbClr val="0070C0"/>
                </a:solidFill>
                <a:latin typeface="宋体" pitchFamily="2" charset="-122"/>
                <a:ea typeface="宋体" pitchFamily="2" charset="-122"/>
              </a:rPr>
              <a:t>）的患者，我们建议给予机械预防措施，首选间歇充气加压 （</a:t>
            </a:r>
            <a:r>
              <a:rPr lang="en-US" altLang="zh-CN" smtClean="0">
                <a:solidFill>
                  <a:srgbClr val="0070C0"/>
                </a:solidFill>
                <a:latin typeface="宋体" pitchFamily="2" charset="-122"/>
                <a:ea typeface="宋体" pitchFamily="2" charset="-122"/>
              </a:rPr>
              <a:t>IPC </a:t>
            </a:r>
            <a:r>
              <a:rPr lang="zh-CN" altLang="en-US" smtClean="0">
                <a:solidFill>
                  <a:srgbClr val="0070C0"/>
                </a:solidFill>
                <a:latin typeface="宋体" pitchFamily="2" charset="-122"/>
                <a:ea typeface="宋体" pitchFamily="2" charset="-122"/>
              </a:rPr>
              <a:t>），优于不给予预防 （</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a:t>
            </a: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非骨科手术的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内容占位符 1"/>
          <p:cNvSpPr>
            <a:spLocks noGrp="1"/>
          </p:cNvSpPr>
          <p:nvPr>
            <p:ph idx="1"/>
          </p:nvPr>
        </p:nvSpPr>
        <p:spPr>
          <a:xfrm>
            <a:off x="457200" y="1481138"/>
            <a:ext cx="8229600" cy="4733925"/>
          </a:xfrm>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3.6.3. </a:t>
            </a:r>
            <a:r>
              <a:rPr lang="zh-CN" altLang="en-US" smtClean="0">
                <a:solidFill>
                  <a:srgbClr val="0070C0"/>
                </a:solidFill>
                <a:latin typeface="宋体" pitchFamily="2" charset="-122"/>
                <a:ea typeface="宋体" pitchFamily="2" charset="-122"/>
              </a:rPr>
              <a:t>对于接受腹腔</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盆腔普通外科手术、且伴</a:t>
            </a:r>
            <a:r>
              <a:rPr lang="en-US" altLang="zh-CN" smtClean="0">
                <a:solidFill>
                  <a:srgbClr val="0070C0"/>
                </a:solidFill>
                <a:latin typeface="宋体" pitchFamily="2" charset="-122"/>
                <a:ea typeface="宋体" pitchFamily="2" charset="-122"/>
              </a:rPr>
              <a:t>VTE </a:t>
            </a:r>
            <a:r>
              <a:rPr lang="zh-CN" altLang="en-US" smtClean="0">
                <a:solidFill>
                  <a:srgbClr val="0070C0"/>
                </a:solidFill>
                <a:latin typeface="宋体" pitchFamily="2" charset="-122"/>
                <a:ea typeface="宋体" pitchFamily="2" charset="-122"/>
              </a:rPr>
              <a:t>中度风险（～</a:t>
            </a:r>
            <a:r>
              <a:rPr lang="en-US" altLang="zh-CN" smtClean="0">
                <a:solidFill>
                  <a:srgbClr val="0070C0"/>
                </a:solidFill>
                <a:latin typeface="宋体" pitchFamily="2" charset="-122"/>
                <a:ea typeface="宋体" pitchFamily="2" charset="-122"/>
              </a:rPr>
              <a:t>3.0%</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Rogers</a:t>
            </a:r>
            <a:r>
              <a:rPr lang="zh-CN" altLang="en-US" smtClean="0">
                <a:solidFill>
                  <a:srgbClr val="0070C0"/>
                </a:solidFill>
                <a:latin typeface="宋体" pitchFamily="2" charset="-122"/>
                <a:ea typeface="宋体" pitchFamily="2" charset="-122"/>
              </a:rPr>
              <a:t>评分，</a:t>
            </a:r>
            <a:r>
              <a:rPr lang="en-US" altLang="zh-CN" smtClean="0">
                <a:solidFill>
                  <a:srgbClr val="0070C0"/>
                </a:solidFill>
                <a:latin typeface="宋体" pitchFamily="2" charset="-122"/>
                <a:ea typeface="宋体" pitchFamily="2" charset="-122"/>
              </a:rPr>
              <a:t>10</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Caprini</a:t>
            </a:r>
            <a:r>
              <a:rPr lang="zh-CN" altLang="en-US" smtClean="0">
                <a:solidFill>
                  <a:srgbClr val="0070C0"/>
                </a:solidFill>
                <a:latin typeface="宋体" pitchFamily="2" charset="-122"/>
                <a:ea typeface="宋体" pitchFamily="2" charset="-122"/>
              </a:rPr>
              <a:t>评分，</a:t>
            </a:r>
            <a:r>
              <a:rPr lang="en-US" altLang="zh-CN" smtClean="0">
                <a:solidFill>
                  <a:srgbClr val="0070C0"/>
                </a:solidFill>
                <a:latin typeface="宋体" pitchFamily="2" charset="-122"/>
                <a:ea typeface="宋体" pitchFamily="2" charset="-122"/>
              </a:rPr>
              <a:t>3-4</a:t>
            </a:r>
            <a:r>
              <a:rPr lang="zh-CN" altLang="en-US" smtClean="0">
                <a:solidFill>
                  <a:srgbClr val="0070C0"/>
                </a:solidFill>
                <a:latin typeface="宋体" pitchFamily="2" charset="-122"/>
                <a:ea typeface="宋体" pitchFamily="2" charset="-122"/>
              </a:rPr>
              <a:t>）、但没有大出血高度风险的患者，我们建议低分子肝素（</a:t>
            </a:r>
            <a:r>
              <a:rPr lang="en-US" altLang="zh-CN" smtClean="0">
                <a:solidFill>
                  <a:srgbClr val="0070C0"/>
                </a:solidFill>
                <a:latin typeface="宋体" pitchFamily="2" charset="-122"/>
                <a:ea typeface="宋体" pitchFamily="2" charset="-122"/>
              </a:rPr>
              <a:t>LMWH</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2B</a:t>
            </a:r>
            <a:r>
              <a:rPr lang="zh-CN" altLang="en-US" smtClean="0">
                <a:solidFill>
                  <a:srgbClr val="0070C0"/>
                </a:solidFill>
                <a:latin typeface="宋体" pitchFamily="2" charset="-122"/>
                <a:ea typeface="宋体" pitchFamily="2" charset="-122"/>
              </a:rPr>
              <a:t>级）、低剂量普通肝素（</a:t>
            </a:r>
            <a:r>
              <a:rPr lang="en-US" altLang="zh-CN" smtClean="0">
                <a:solidFill>
                  <a:srgbClr val="0070C0"/>
                </a:solidFill>
                <a:latin typeface="宋体" pitchFamily="2" charset="-122"/>
                <a:ea typeface="宋体" pitchFamily="2" charset="-122"/>
              </a:rPr>
              <a:t>LDUH</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2B</a:t>
            </a:r>
            <a:r>
              <a:rPr lang="zh-CN" altLang="en-US" smtClean="0">
                <a:solidFill>
                  <a:srgbClr val="0070C0"/>
                </a:solidFill>
                <a:latin typeface="宋体" pitchFamily="2" charset="-122"/>
                <a:ea typeface="宋体" pitchFamily="2" charset="-122"/>
              </a:rPr>
              <a:t>级）、或机械预防（首选</a:t>
            </a:r>
            <a:r>
              <a:rPr lang="en-US" altLang="zh-CN" smtClean="0">
                <a:solidFill>
                  <a:srgbClr val="0070C0"/>
                </a:solidFill>
                <a:latin typeface="宋体" pitchFamily="2" charset="-122"/>
                <a:ea typeface="宋体" pitchFamily="2" charset="-122"/>
              </a:rPr>
              <a:t>IPC</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级），优于不给予预防。 </a:t>
            </a:r>
            <a:endParaRPr lang="en-US" altLang="zh-CN"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smtClean="0">
                <a:solidFill>
                  <a:srgbClr val="0070C0"/>
                </a:solidFill>
                <a:latin typeface="宋体" pitchFamily="2" charset="-122"/>
                <a:ea typeface="宋体" pitchFamily="2" charset="-122"/>
              </a:rPr>
              <a:t>3.6.4. </a:t>
            </a:r>
            <a:r>
              <a:rPr lang="zh-CN" altLang="en-US" smtClean="0">
                <a:solidFill>
                  <a:srgbClr val="0070C0"/>
                </a:solidFill>
                <a:latin typeface="宋体" pitchFamily="2" charset="-122"/>
                <a:ea typeface="宋体" pitchFamily="2" charset="-122"/>
              </a:rPr>
              <a:t>对于接受腹腔</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盆腔普通外科手术、且伴</a:t>
            </a:r>
            <a:r>
              <a:rPr lang="en-US" altLang="zh-CN" smtClean="0">
                <a:solidFill>
                  <a:srgbClr val="0070C0"/>
                </a:solidFill>
                <a:latin typeface="宋体" pitchFamily="2" charset="-122"/>
                <a:ea typeface="宋体" pitchFamily="2" charset="-122"/>
              </a:rPr>
              <a:t>VTE </a:t>
            </a:r>
            <a:r>
              <a:rPr lang="zh-CN" altLang="en-US" smtClean="0">
                <a:solidFill>
                  <a:srgbClr val="0070C0"/>
                </a:solidFill>
                <a:latin typeface="宋体" pitchFamily="2" charset="-122"/>
                <a:ea typeface="宋体" pitchFamily="2" charset="-122"/>
              </a:rPr>
              <a:t>中度风险 （</a:t>
            </a:r>
            <a:r>
              <a:rPr lang="en-US" altLang="zh-CN" smtClean="0">
                <a:solidFill>
                  <a:srgbClr val="0070C0"/>
                </a:solidFill>
                <a:latin typeface="宋体" pitchFamily="2" charset="-122"/>
                <a:ea typeface="宋体" pitchFamily="2" charset="-122"/>
              </a:rPr>
              <a:t>3.0%</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Rogers</a:t>
            </a:r>
            <a:r>
              <a:rPr lang="zh-CN" altLang="en-US" smtClean="0">
                <a:solidFill>
                  <a:srgbClr val="0070C0"/>
                </a:solidFill>
                <a:latin typeface="宋体" pitchFamily="2" charset="-122"/>
                <a:ea typeface="宋体" pitchFamily="2" charset="-122"/>
              </a:rPr>
              <a:t>评分，</a:t>
            </a:r>
            <a:r>
              <a:rPr lang="en-US" altLang="zh-CN" smtClean="0">
                <a:solidFill>
                  <a:srgbClr val="0070C0"/>
                </a:solidFill>
                <a:latin typeface="宋体" pitchFamily="2" charset="-122"/>
                <a:ea typeface="宋体" pitchFamily="2" charset="-122"/>
              </a:rPr>
              <a:t>&gt;10</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Caprini</a:t>
            </a:r>
            <a:r>
              <a:rPr lang="zh-CN" altLang="en-US" smtClean="0">
                <a:solidFill>
                  <a:srgbClr val="0070C0"/>
                </a:solidFill>
                <a:latin typeface="宋体" pitchFamily="2" charset="-122"/>
                <a:ea typeface="宋体" pitchFamily="2" charset="-122"/>
              </a:rPr>
              <a:t>评分，</a:t>
            </a:r>
            <a:r>
              <a:rPr lang="en-US" altLang="zh-CN" smtClean="0">
                <a:solidFill>
                  <a:srgbClr val="0070C0"/>
                </a:solidFill>
                <a:latin typeface="宋体" pitchFamily="2" charset="-122"/>
                <a:ea typeface="宋体" pitchFamily="2" charset="-122"/>
              </a:rPr>
              <a:t>3-4</a:t>
            </a:r>
            <a:r>
              <a:rPr lang="zh-CN" altLang="en-US" smtClean="0">
                <a:solidFill>
                  <a:srgbClr val="0070C0"/>
                </a:solidFill>
                <a:latin typeface="宋体" pitchFamily="2" charset="-122"/>
                <a:ea typeface="宋体" pitchFamily="2" charset="-122"/>
              </a:rPr>
              <a:t>）、同时伴大出血高度风险或一旦出血后果十分严重的患者，我们建议给予机械预防（首选</a:t>
            </a:r>
            <a:r>
              <a:rPr lang="en-US" altLang="zh-CN" smtClean="0">
                <a:solidFill>
                  <a:srgbClr val="0070C0"/>
                </a:solidFill>
                <a:latin typeface="宋体" pitchFamily="2" charset="-122"/>
                <a:ea typeface="宋体" pitchFamily="2" charset="-122"/>
              </a:rPr>
              <a:t>IPC</a:t>
            </a:r>
            <a:r>
              <a:rPr lang="zh-CN" altLang="en-US" smtClean="0">
                <a:solidFill>
                  <a:srgbClr val="0070C0"/>
                </a:solidFill>
                <a:latin typeface="宋体" pitchFamily="2" charset="-122"/>
                <a:ea typeface="宋体" pitchFamily="2" charset="-122"/>
              </a:rPr>
              <a:t>）优于不给予预防 （</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 </a:t>
            </a: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非骨科手术的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3.6.5. </a:t>
            </a:r>
            <a:r>
              <a:rPr lang="zh-CN" altLang="en-US" smtClean="0">
                <a:solidFill>
                  <a:srgbClr val="0070C0"/>
                </a:solidFill>
                <a:latin typeface="宋体" pitchFamily="2" charset="-122"/>
                <a:ea typeface="宋体" pitchFamily="2" charset="-122"/>
              </a:rPr>
              <a:t>对于接受腹腔</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盆腔普通外科手术、且伴</a:t>
            </a:r>
            <a:r>
              <a:rPr lang="en-US" altLang="zh-CN" smtClean="0">
                <a:solidFill>
                  <a:srgbClr val="0070C0"/>
                </a:solidFill>
                <a:latin typeface="宋体" pitchFamily="2" charset="-122"/>
                <a:ea typeface="宋体" pitchFamily="2" charset="-122"/>
              </a:rPr>
              <a:t>VTE</a:t>
            </a:r>
            <a:r>
              <a:rPr lang="zh-CN" altLang="en-US" smtClean="0">
                <a:solidFill>
                  <a:srgbClr val="0070C0"/>
                </a:solidFill>
                <a:latin typeface="宋体" pitchFamily="2" charset="-122"/>
                <a:ea typeface="宋体" pitchFamily="2" charset="-122"/>
              </a:rPr>
              <a:t>高度风险（～</a:t>
            </a:r>
            <a:r>
              <a:rPr lang="en-US" altLang="zh-CN" smtClean="0">
                <a:solidFill>
                  <a:srgbClr val="0070C0"/>
                </a:solidFill>
                <a:latin typeface="宋体" pitchFamily="2" charset="-122"/>
                <a:ea typeface="宋体" pitchFamily="2" charset="-122"/>
              </a:rPr>
              <a:t>6.0%</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Caprini</a:t>
            </a:r>
            <a:r>
              <a:rPr lang="zh-CN" altLang="en-US" smtClean="0">
                <a:solidFill>
                  <a:srgbClr val="0070C0"/>
                </a:solidFill>
                <a:latin typeface="宋体" pitchFamily="2" charset="-122"/>
                <a:ea typeface="宋体" pitchFamily="2" charset="-122"/>
              </a:rPr>
              <a:t>评分，≥</a:t>
            </a:r>
            <a:r>
              <a:rPr lang="en-US" altLang="zh-CN" smtClean="0">
                <a:solidFill>
                  <a:srgbClr val="0070C0"/>
                </a:solidFill>
                <a:latin typeface="宋体" pitchFamily="2" charset="-122"/>
                <a:ea typeface="宋体" pitchFamily="2" charset="-122"/>
              </a:rPr>
              <a:t>5</a:t>
            </a:r>
            <a:r>
              <a:rPr lang="zh-CN" altLang="en-US" smtClean="0">
                <a:solidFill>
                  <a:srgbClr val="0070C0"/>
                </a:solidFill>
                <a:latin typeface="宋体" pitchFamily="2" charset="-122"/>
                <a:ea typeface="宋体" pitchFamily="2" charset="-122"/>
              </a:rPr>
              <a:t>）、但没有大出血高度风险的患者，我们推荐</a:t>
            </a:r>
            <a:r>
              <a:rPr lang="en-US" altLang="zh-CN" smtClean="0">
                <a:solidFill>
                  <a:srgbClr val="0070C0"/>
                </a:solidFill>
                <a:latin typeface="宋体" pitchFamily="2" charset="-122"/>
                <a:ea typeface="宋体" pitchFamily="2" charset="-122"/>
              </a:rPr>
              <a:t>LMWH</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1B</a:t>
            </a:r>
            <a:r>
              <a:rPr lang="zh-CN" altLang="en-US" smtClean="0">
                <a:solidFill>
                  <a:srgbClr val="0070C0"/>
                </a:solidFill>
                <a:latin typeface="宋体" pitchFamily="2" charset="-122"/>
                <a:ea typeface="宋体" pitchFamily="2" charset="-122"/>
              </a:rPr>
              <a:t>级）或</a:t>
            </a:r>
            <a:r>
              <a:rPr lang="en-US" altLang="zh-CN" smtClean="0">
                <a:solidFill>
                  <a:srgbClr val="0070C0"/>
                </a:solidFill>
                <a:latin typeface="宋体" pitchFamily="2" charset="-122"/>
                <a:ea typeface="宋体" pitchFamily="2" charset="-122"/>
              </a:rPr>
              <a:t>LDUH</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1B</a:t>
            </a:r>
            <a:r>
              <a:rPr lang="zh-CN" altLang="en-US" smtClean="0">
                <a:solidFill>
                  <a:srgbClr val="0070C0"/>
                </a:solidFill>
                <a:latin typeface="宋体" pitchFamily="2" charset="-122"/>
                <a:ea typeface="宋体" pitchFamily="2" charset="-122"/>
              </a:rPr>
              <a:t>级）药物预防优于不给予预防。我们建议在药物预防的基础上同时给予弹力袜（</a:t>
            </a:r>
            <a:r>
              <a:rPr lang="en-US" altLang="zh-CN" smtClean="0">
                <a:solidFill>
                  <a:srgbClr val="0070C0"/>
                </a:solidFill>
                <a:latin typeface="宋体" pitchFamily="2" charset="-122"/>
                <a:ea typeface="宋体" pitchFamily="2" charset="-122"/>
              </a:rPr>
              <a:t>ES</a:t>
            </a:r>
            <a:r>
              <a:rPr lang="zh-CN" altLang="en-US" smtClean="0">
                <a:solidFill>
                  <a:srgbClr val="0070C0"/>
                </a:solidFill>
                <a:latin typeface="宋体" pitchFamily="2" charset="-122"/>
                <a:ea typeface="宋体" pitchFamily="2" charset="-122"/>
              </a:rPr>
              <a:t>）或</a:t>
            </a:r>
            <a:r>
              <a:rPr lang="en-US" altLang="zh-CN" smtClean="0">
                <a:solidFill>
                  <a:srgbClr val="0070C0"/>
                </a:solidFill>
                <a:latin typeface="宋体" pitchFamily="2" charset="-122"/>
                <a:ea typeface="宋体" pitchFamily="2" charset="-122"/>
              </a:rPr>
              <a:t>IPS</a:t>
            </a:r>
            <a:r>
              <a:rPr lang="zh-CN" altLang="en-US" smtClean="0">
                <a:solidFill>
                  <a:srgbClr val="0070C0"/>
                </a:solidFill>
                <a:latin typeface="宋体" pitchFamily="2" charset="-122"/>
                <a:ea typeface="宋体" pitchFamily="2" charset="-122"/>
              </a:rPr>
              <a:t>等机械预防措施 （</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 </a:t>
            </a: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非骨科手术的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2285992"/>
            <a:ext cx="8229600" cy="3721108"/>
          </a:xfrm>
        </p:spPr>
        <p:txBody>
          <a:bodyPr/>
          <a:lstStyle/>
          <a:p>
            <a:pPr lvl="0">
              <a:buNone/>
            </a:pPr>
            <a:r>
              <a:rPr lang="en-US"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grade</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分级，</a:t>
            </a:r>
            <a:r>
              <a:rPr lang="en-US"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1</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代表强烈推荐，</a:t>
            </a:r>
            <a:r>
              <a:rPr lang="en-US"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2</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代表弱推荐，</a:t>
            </a:r>
            <a:r>
              <a:rPr lang="en-US"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A</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代表高质量证据，</a:t>
            </a:r>
            <a:r>
              <a:rPr lang="en-US"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B</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代表中等质量证据，</a:t>
            </a:r>
            <a:r>
              <a:rPr lang="en-US"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C</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代表低质量或极低质量证据 </a:t>
            </a:r>
          </a:p>
          <a:p>
            <a:pPr>
              <a:buNone/>
            </a:pPr>
            <a:endPar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endParaRPr>
          </a:p>
        </p:txBody>
      </p:sp>
      <p:sp>
        <p:nvSpPr>
          <p:cNvPr id="3" name="标题 2"/>
          <p:cNvSpPr>
            <a:spLocks noGrp="1"/>
          </p:cNvSpPr>
          <p:nvPr>
            <p:ph type="title"/>
          </p:nvPr>
        </p:nvSpPr>
        <p:spPr>
          <a:xfrm>
            <a:off x="457200" y="274638"/>
            <a:ext cx="8229600" cy="1868478"/>
          </a:xfrm>
        </p:spPr>
        <p:txBody>
          <a:bodyPr>
            <a:normAutofit/>
          </a:bodyPr>
          <a:lstStyle/>
          <a:p>
            <a:pPr algn="ctr"/>
            <a:r>
              <a:rPr lang="zh-CN" altLang="en-US" dirty="0" smtClean="0">
                <a:solidFill>
                  <a:schemeClr val="accent3">
                    <a:lumMod val="60000"/>
                    <a:lumOff val="40000"/>
                  </a:schemeClr>
                </a:solidFill>
              </a:rPr>
              <a:t>第九版美国胸科医师协会抗栓与血栓预防实践指南汇总</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3.6.6. </a:t>
            </a:r>
            <a:r>
              <a:rPr lang="zh-CN" altLang="en-US" smtClean="0">
                <a:solidFill>
                  <a:srgbClr val="0070C0"/>
                </a:solidFill>
                <a:latin typeface="宋体" pitchFamily="2" charset="-122"/>
                <a:ea typeface="宋体" pitchFamily="2" charset="-122"/>
              </a:rPr>
              <a:t>对于</a:t>
            </a:r>
            <a:r>
              <a:rPr lang="en-US" altLang="zh-CN" smtClean="0">
                <a:solidFill>
                  <a:srgbClr val="0070C0"/>
                </a:solidFill>
                <a:latin typeface="宋体" pitchFamily="2" charset="-122"/>
                <a:ea typeface="宋体" pitchFamily="2" charset="-122"/>
              </a:rPr>
              <a:t>VTE</a:t>
            </a:r>
            <a:r>
              <a:rPr lang="zh-CN" altLang="en-US" smtClean="0">
                <a:solidFill>
                  <a:srgbClr val="0070C0"/>
                </a:solidFill>
                <a:latin typeface="宋体" pitchFamily="2" charset="-122"/>
                <a:ea typeface="宋体" pitchFamily="2" charset="-122"/>
              </a:rPr>
              <a:t>高度风险、因癌症需要接受腹腔</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盆腔手术、且没有其他大出血高度风险的患者，我们建议给予</a:t>
            </a:r>
            <a:r>
              <a:rPr lang="en-US" altLang="zh-CN" smtClean="0">
                <a:solidFill>
                  <a:srgbClr val="0070C0"/>
                </a:solidFill>
                <a:latin typeface="宋体" pitchFamily="2" charset="-122"/>
                <a:ea typeface="宋体" pitchFamily="2" charset="-122"/>
              </a:rPr>
              <a:t>LMWH</a:t>
            </a:r>
            <a:r>
              <a:rPr lang="zh-CN" altLang="en-US" smtClean="0">
                <a:solidFill>
                  <a:srgbClr val="0070C0"/>
                </a:solidFill>
                <a:latin typeface="宋体" pitchFamily="2" charset="-122"/>
                <a:ea typeface="宋体" pitchFamily="2" charset="-122"/>
              </a:rPr>
              <a:t>延期药物性预防（</a:t>
            </a:r>
            <a:r>
              <a:rPr lang="en-US" altLang="zh-CN" smtClean="0">
                <a:solidFill>
                  <a:srgbClr val="0070C0"/>
                </a:solidFill>
                <a:latin typeface="宋体" pitchFamily="2" charset="-122"/>
                <a:ea typeface="宋体" pitchFamily="2" charset="-122"/>
              </a:rPr>
              <a:t>4</a:t>
            </a:r>
            <a:r>
              <a:rPr lang="zh-CN" altLang="en-US" smtClean="0">
                <a:solidFill>
                  <a:srgbClr val="0070C0"/>
                </a:solidFill>
                <a:latin typeface="宋体" pitchFamily="2" charset="-122"/>
                <a:ea typeface="宋体" pitchFamily="2" charset="-122"/>
              </a:rPr>
              <a:t>周）优于限期预防（</a:t>
            </a:r>
            <a:r>
              <a:rPr lang="en-US" altLang="zh-CN" smtClean="0">
                <a:solidFill>
                  <a:srgbClr val="0070C0"/>
                </a:solidFill>
                <a:latin typeface="宋体" pitchFamily="2" charset="-122"/>
                <a:ea typeface="宋体" pitchFamily="2" charset="-122"/>
              </a:rPr>
              <a:t>1B</a:t>
            </a:r>
            <a:r>
              <a:rPr lang="zh-CN" altLang="en-US" smtClean="0">
                <a:solidFill>
                  <a:srgbClr val="0070C0"/>
                </a:solidFill>
                <a:latin typeface="宋体" pitchFamily="2" charset="-122"/>
                <a:ea typeface="宋体" pitchFamily="2" charset="-122"/>
              </a:rPr>
              <a:t>级）。 </a:t>
            </a:r>
          </a:p>
          <a:p>
            <a:pPr eaLnBrk="1" hangingPunct="1">
              <a:buFont typeface="Wingdings 3" pitchFamily="18" charset="2"/>
              <a:buNone/>
            </a:pPr>
            <a:r>
              <a:rPr lang="zh-CN" altLang="en-US" smtClean="0">
                <a:solidFill>
                  <a:srgbClr val="0070C0"/>
                </a:solidFill>
                <a:latin typeface="宋体" pitchFamily="2" charset="-122"/>
                <a:ea typeface="宋体" pitchFamily="2" charset="-122"/>
              </a:rPr>
              <a:t>说明：对于重视门诊医药费用的患者，如果延期预防的费用由患者自己负担，他们可能更愿意接受限期预防，而不是延期预防。</a:t>
            </a:r>
          </a:p>
          <a:p>
            <a:endParaRPr lang="zh-CN" altLang="en-US" smtClean="0"/>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非骨科手术的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内容占位符 1"/>
          <p:cNvSpPr>
            <a:spLocks noGrp="1"/>
          </p:cNvSpPr>
          <p:nvPr>
            <p:ph idx="1"/>
          </p:nvPr>
        </p:nvSpPr>
        <p:spPr>
          <a:xfrm>
            <a:off x="457200" y="1481138"/>
            <a:ext cx="8229600" cy="4876800"/>
          </a:xfrm>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3.6.7. </a:t>
            </a:r>
            <a:r>
              <a:rPr lang="zh-CN" altLang="en-US" smtClean="0">
                <a:solidFill>
                  <a:srgbClr val="0070C0"/>
                </a:solidFill>
                <a:latin typeface="宋体" pitchFamily="2" charset="-122"/>
                <a:ea typeface="宋体" pitchFamily="2" charset="-122"/>
              </a:rPr>
              <a:t>对于接受腹腔</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盆腔普通外科手术、且伴</a:t>
            </a:r>
            <a:r>
              <a:rPr lang="en-US" altLang="zh-CN" smtClean="0">
                <a:solidFill>
                  <a:srgbClr val="0070C0"/>
                </a:solidFill>
                <a:latin typeface="宋体" pitchFamily="2" charset="-122"/>
                <a:ea typeface="宋体" pitchFamily="2" charset="-122"/>
              </a:rPr>
              <a:t>VTE</a:t>
            </a:r>
            <a:r>
              <a:rPr lang="zh-CN" altLang="en-US" smtClean="0">
                <a:solidFill>
                  <a:srgbClr val="0070C0"/>
                </a:solidFill>
                <a:latin typeface="宋体" pitchFamily="2" charset="-122"/>
                <a:ea typeface="宋体" pitchFamily="2" charset="-122"/>
              </a:rPr>
              <a:t>高度风险、同时伴大出血高度风险或一旦出血后果十分严重的患者，我们建议给予机械预防（首选</a:t>
            </a:r>
            <a:r>
              <a:rPr lang="en-US" altLang="zh-CN" smtClean="0">
                <a:solidFill>
                  <a:srgbClr val="0070C0"/>
                </a:solidFill>
                <a:latin typeface="宋体" pitchFamily="2" charset="-122"/>
                <a:ea typeface="宋体" pitchFamily="2" charset="-122"/>
              </a:rPr>
              <a:t>IPC</a:t>
            </a:r>
            <a:r>
              <a:rPr lang="zh-CN" altLang="en-US" smtClean="0">
                <a:solidFill>
                  <a:srgbClr val="0070C0"/>
                </a:solidFill>
                <a:latin typeface="宋体" pitchFamily="2" charset="-122"/>
                <a:ea typeface="宋体" pitchFamily="2" charset="-122"/>
              </a:rPr>
              <a:t>）优于不给予预防，直到出血风险降低，再开始给予药物预防 （</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 </a:t>
            </a:r>
          </a:p>
          <a:p>
            <a:pPr eaLnBrk="1" hangingPunct="1">
              <a:buFont typeface="Wingdings 3" pitchFamily="18" charset="2"/>
              <a:buNone/>
            </a:pPr>
            <a:r>
              <a:rPr lang="en-US" altLang="zh-CN" smtClean="0">
                <a:solidFill>
                  <a:srgbClr val="0070C0"/>
                </a:solidFill>
                <a:latin typeface="宋体" pitchFamily="2" charset="-122"/>
                <a:ea typeface="宋体" pitchFamily="2" charset="-122"/>
              </a:rPr>
              <a:t>3.6.8. </a:t>
            </a:r>
            <a:r>
              <a:rPr lang="zh-CN" altLang="en-US" smtClean="0">
                <a:solidFill>
                  <a:srgbClr val="0070C0"/>
                </a:solidFill>
                <a:latin typeface="宋体" pitchFamily="2" charset="-122"/>
                <a:ea typeface="宋体" pitchFamily="2" charset="-122"/>
              </a:rPr>
              <a:t>对于接受普腹腔</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盆腔普通外科手术、且伴</a:t>
            </a:r>
            <a:r>
              <a:rPr lang="en-US" altLang="zh-CN" smtClean="0">
                <a:solidFill>
                  <a:srgbClr val="0070C0"/>
                </a:solidFill>
                <a:latin typeface="宋体" pitchFamily="2" charset="-122"/>
                <a:ea typeface="宋体" pitchFamily="2" charset="-122"/>
              </a:rPr>
              <a:t>VTE</a:t>
            </a:r>
            <a:r>
              <a:rPr lang="zh-CN" altLang="en-US" smtClean="0">
                <a:solidFill>
                  <a:srgbClr val="0070C0"/>
                </a:solidFill>
                <a:latin typeface="宋体" pitchFamily="2" charset="-122"/>
                <a:ea typeface="宋体" pitchFamily="2" charset="-122"/>
              </a:rPr>
              <a:t>高度风险 （</a:t>
            </a:r>
            <a:r>
              <a:rPr lang="en-US" altLang="zh-CN" smtClean="0">
                <a:solidFill>
                  <a:srgbClr val="0070C0"/>
                </a:solidFill>
                <a:latin typeface="宋体" pitchFamily="2" charset="-122"/>
                <a:ea typeface="宋体" pitchFamily="2" charset="-122"/>
              </a:rPr>
              <a:t>6.0%</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Caprini</a:t>
            </a:r>
            <a:r>
              <a:rPr lang="zh-CN" altLang="en-US" smtClean="0">
                <a:solidFill>
                  <a:srgbClr val="0070C0"/>
                </a:solidFill>
                <a:latin typeface="宋体" pitchFamily="2" charset="-122"/>
                <a:ea typeface="宋体" pitchFamily="2" charset="-122"/>
              </a:rPr>
              <a:t>评分，≥</a:t>
            </a:r>
            <a:r>
              <a:rPr lang="en-US" altLang="zh-CN" smtClean="0">
                <a:solidFill>
                  <a:srgbClr val="0070C0"/>
                </a:solidFill>
                <a:latin typeface="宋体" pitchFamily="2" charset="-122"/>
                <a:ea typeface="宋体" pitchFamily="2" charset="-122"/>
              </a:rPr>
              <a:t>5 </a:t>
            </a:r>
            <a:r>
              <a:rPr lang="zh-CN" altLang="en-US" smtClean="0">
                <a:solidFill>
                  <a:srgbClr val="0070C0"/>
                </a:solidFill>
                <a:latin typeface="宋体" pitchFamily="2" charset="-122"/>
                <a:ea typeface="宋体" pitchFamily="2" charset="-122"/>
              </a:rPr>
              <a:t>）、且有</a:t>
            </a:r>
            <a:r>
              <a:rPr lang="en-US" altLang="zh-CN" smtClean="0">
                <a:solidFill>
                  <a:srgbClr val="0070C0"/>
                </a:solidFill>
                <a:latin typeface="宋体" pitchFamily="2" charset="-122"/>
                <a:ea typeface="宋体" pitchFamily="2" charset="-122"/>
              </a:rPr>
              <a:t>LMWH</a:t>
            </a:r>
            <a:r>
              <a:rPr lang="zh-CN" altLang="en-US" smtClean="0">
                <a:solidFill>
                  <a:srgbClr val="0070C0"/>
                </a:solidFill>
                <a:latin typeface="宋体" pitchFamily="2" charset="-122"/>
                <a:ea typeface="宋体" pitchFamily="2" charset="-122"/>
              </a:rPr>
              <a:t>和普通肝素禁忌症或没有药物供应、且没有大出血高度风险的患者，我们建议给予低剂量阿司匹林 （</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级）、磺达肝癸钠、或机械预防（首选</a:t>
            </a:r>
            <a:r>
              <a:rPr lang="en-US" altLang="zh-CN" smtClean="0">
                <a:solidFill>
                  <a:srgbClr val="0070C0"/>
                </a:solidFill>
                <a:latin typeface="宋体" pitchFamily="2" charset="-122"/>
                <a:ea typeface="宋体" pitchFamily="2" charset="-122"/>
              </a:rPr>
              <a:t>IPC</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级）优于不给予预防。 </a:t>
            </a:r>
          </a:p>
          <a:p>
            <a:pPr eaLnBrk="1" hangingPunct="1">
              <a:buFont typeface="Wingdings 3" pitchFamily="18" charset="2"/>
              <a:buNone/>
            </a:pPr>
            <a:endParaRPr lang="zh-CN" altLang="en-US" smtClean="0">
              <a:solidFill>
                <a:srgbClr val="0070C0"/>
              </a:solidFill>
              <a:latin typeface="宋体" pitchFamily="2" charset="-122"/>
              <a:ea typeface="宋体" pitchFamily="2" charset="-122"/>
            </a:endParaRP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非骨科手术的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3.6.9. </a:t>
            </a:r>
            <a:r>
              <a:rPr lang="zh-CN" altLang="en-US" smtClean="0">
                <a:solidFill>
                  <a:srgbClr val="0070C0"/>
                </a:solidFill>
                <a:latin typeface="宋体" pitchFamily="2" charset="-122"/>
                <a:ea typeface="宋体" pitchFamily="2" charset="-122"/>
              </a:rPr>
              <a:t>对于接受腹腔</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盆腔普通外科手术的患者，我们不建议将下腔静脉（</a:t>
            </a:r>
            <a:r>
              <a:rPr lang="en-US" altLang="zh-CN" smtClean="0">
                <a:solidFill>
                  <a:srgbClr val="0070C0"/>
                </a:solidFill>
                <a:latin typeface="宋体" pitchFamily="2" charset="-122"/>
                <a:ea typeface="宋体" pitchFamily="2" charset="-122"/>
              </a:rPr>
              <a:t>IVC </a:t>
            </a:r>
            <a:r>
              <a:rPr lang="zh-CN" altLang="en-US" smtClean="0">
                <a:solidFill>
                  <a:srgbClr val="0070C0"/>
                </a:solidFill>
                <a:latin typeface="宋体" pitchFamily="2" charset="-122"/>
                <a:ea typeface="宋体" pitchFamily="2" charset="-122"/>
              </a:rPr>
              <a:t>）过滤器作为</a:t>
            </a:r>
            <a:r>
              <a:rPr lang="en-US" altLang="zh-CN" smtClean="0">
                <a:solidFill>
                  <a:srgbClr val="0070C0"/>
                </a:solidFill>
                <a:latin typeface="宋体" pitchFamily="2" charset="-122"/>
                <a:ea typeface="宋体" pitchFamily="2" charset="-122"/>
              </a:rPr>
              <a:t>VTE </a:t>
            </a:r>
            <a:r>
              <a:rPr lang="zh-CN" altLang="en-US" smtClean="0">
                <a:solidFill>
                  <a:srgbClr val="0070C0"/>
                </a:solidFill>
                <a:latin typeface="宋体" pitchFamily="2" charset="-122"/>
                <a:ea typeface="宋体" pitchFamily="2" charset="-122"/>
              </a:rPr>
              <a:t>的初级预防措施 （</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 </a:t>
            </a:r>
          </a:p>
          <a:p>
            <a:pPr eaLnBrk="1" hangingPunct="1">
              <a:buFont typeface="Wingdings 3" pitchFamily="18" charset="2"/>
              <a:buNone/>
            </a:pPr>
            <a:endParaRPr lang="zh-CN" altLang="en-US"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smtClean="0">
                <a:solidFill>
                  <a:srgbClr val="0070C0"/>
                </a:solidFill>
                <a:latin typeface="宋体" pitchFamily="2" charset="-122"/>
                <a:ea typeface="宋体" pitchFamily="2" charset="-122"/>
              </a:rPr>
              <a:t>3.6.10. </a:t>
            </a:r>
            <a:r>
              <a:rPr lang="zh-CN" altLang="en-US" smtClean="0">
                <a:solidFill>
                  <a:srgbClr val="0070C0"/>
                </a:solidFill>
                <a:latin typeface="宋体" pitchFamily="2" charset="-122"/>
                <a:ea typeface="宋体" pitchFamily="2" charset="-122"/>
              </a:rPr>
              <a:t>对于接受腹腔</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盆腔普通外科手术的患者我们不建议进行定期静脉加压超声波检查 （</a:t>
            </a:r>
            <a:r>
              <a:rPr lang="en-US" altLang="zh-CN" smtClean="0">
                <a:solidFill>
                  <a:srgbClr val="0070C0"/>
                </a:solidFill>
                <a:latin typeface="宋体" pitchFamily="2" charset="-122"/>
                <a:ea typeface="宋体" pitchFamily="2" charset="-122"/>
              </a:rPr>
              <a:t>VCU </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 </a:t>
            </a: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非骨科手术的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内容占位符 1"/>
          <p:cNvSpPr>
            <a:spLocks noGrp="1"/>
          </p:cNvSpPr>
          <p:nvPr>
            <p:ph idx="1"/>
          </p:nvPr>
        </p:nvSpPr>
        <p:spPr>
          <a:xfrm>
            <a:off x="457200" y="1481138"/>
            <a:ext cx="8472488" cy="4525962"/>
          </a:xfrm>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4.4.1. </a:t>
            </a:r>
            <a:r>
              <a:rPr lang="zh-CN" altLang="en-US" smtClean="0">
                <a:solidFill>
                  <a:srgbClr val="0070C0"/>
                </a:solidFill>
                <a:latin typeface="宋体" pitchFamily="2" charset="-122"/>
                <a:ea typeface="宋体" pitchFamily="2" charset="-122"/>
              </a:rPr>
              <a:t>对于接受心脏外科手术、且术后处理不复杂的患者，我们建议给予机械预防（首选最优配置的</a:t>
            </a:r>
            <a:r>
              <a:rPr lang="en-US" altLang="zh-CN" smtClean="0">
                <a:solidFill>
                  <a:srgbClr val="0070C0"/>
                </a:solidFill>
                <a:latin typeface="宋体" pitchFamily="2" charset="-122"/>
                <a:ea typeface="宋体" pitchFamily="2" charset="-122"/>
              </a:rPr>
              <a:t>IPC</a:t>
            </a:r>
            <a:r>
              <a:rPr lang="zh-CN" altLang="en-US" smtClean="0">
                <a:solidFill>
                  <a:srgbClr val="0070C0"/>
                </a:solidFill>
                <a:latin typeface="宋体" pitchFamily="2" charset="-122"/>
                <a:ea typeface="宋体" pitchFamily="2" charset="-122"/>
              </a:rPr>
              <a:t>）优于不给予预防（</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级）或药物预防（</a:t>
            </a:r>
            <a:r>
              <a:rPr lang="en-US" altLang="zh-CN" smtClean="0">
                <a:solidFill>
                  <a:srgbClr val="0070C0"/>
                </a:solidFill>
                <a:latin typeface="宋体" pitchFamily="2" charset="-122"/>
                <a:ea typeface="宋体" pitchFamily="2" charset="-122"/>
              </a:rPr>
              <a:t>2	C</a:t>
            </a:r>
            <a:r>
              <a:rPr lang="zh-CN" altLang="en-US" smtClean="0">
                <a:solidFill>
                  <a:srgbClr val="0070C0"/>
                </a:solidFill>
                <a:latin typeface="宋体" pitchFamily="2" charset="-122"/>
                <a:ea typeface="宋体" pitchFamily="2" charset="-122"/>
              </a:rPr>
              <a:t>级）。 </a:t>
            </a:r>
          </a:p>
          <a:p>
            <a:pPr eaLnBrk="1" hangingPunct="1">
              <a:buFont typeface="Wingdings 3" pitchFamily="18" charset="2"/>
              <a:buNone/>
            </a:pPr>
            <a:endParaRPr lang="zh-CN" altLang="en-US"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smtClean="0">
                <a:solidFill>
                  <a:srgbClr val="0070C0"/>
                </a:solidFill>
                <a:latin typeface="宋体" pitchFamily="2" charset="-122"/>
                <a:ea typeface="宋体" pitchFamily="2" charset="-122"/>
              </a:rPr>
              <a:t>4.4.2.  </a:t>
            </a:r>
            <a:r>
              <a:rPr lang="zh-CN" altLang="en-US" smtClean="0">
                <a:solidFill>
                  <a:srgbClr val="0070C0"/>
                </a:solidFill>
                <a:latin typeface="宋体" pitchFamily="2" charset="-122"/>
                <a:ea typeface="宋体" pitchFamily="2" charset="-122"/>
              </a:rPr>
              <a:t>对于接受心脏外科手术、且因一项或多项非出血性手术并发症延长住院时间的患者，我们建议在机械预防的基础上增加</a:t>
            </a:r>
            <a:r>
              <a:rPr lang="en-US" altLang="zh-CN" smtClean="0">
                <a:solidFill>
                  <a:srgbClr val="0070C0"/>
                </a:solidFill>
                <a:latin typeface="宋体" pitchFamily="2" charset="-122"/>
                <a:ea typeface="宋体" pitchFamily="2" charset="-122"/>
              </a:rPr>
              <a:t>LDUH</a:t>
            </a:r>
            <a:r>
              <a:rPr lang="zh-CN" altLang="en-US" smtClean="0">
                <a:solidFill>
                  <a:srgbClr val="0070C0"/>
                </a:solidFill>
                <a:latin typeface="宋体" pitchFamily="2" charset="-122"/>
                <a:ea typeface="宋体" pitchFamily="2" charset="-122"/>
              </a:rPr>
              <a:t>或</a:t>
            </a:r>
            <a:r>
              <a:rPr lang="en-US" altLang="zh-CN" smtClean="0">
                <a:solidFill>
                  <a:srgbClr val="0070C0"/>
                </a:solidFill>
                <a:latin typeface="宋体" pitchFamily="2" charset="-122"/>
                <a:ea typeface="宋体" pitchFamily="2" charset="-122"/>
              </a:rPr>
              <a:t>LMWH</a:t>
            </a:r>
            <a:r>
              <a:rPr lang="zh-CN" altLang="en-US" smtClean="0">
                <a:solidFill>
                  <a:srgbClr val="0070C0"/>
                </a:solidFill>
                <a:latin typeface="宋体" pitchFamily="2" charset="-122"/>
                <a:ea typeface="宋体" pitchFamily="2" charset="-122"/>
              </a:rPr>
              <a:t>药物预防（</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 </a:t>
            </a: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非骨科手术的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内容占位符 1"/>
          <p:cNvSpPr>
            <a:spLocks noGrp="1"/>
          </p:cNvSpPr>
          <p:nvPr>
            <p:ph idx="1"/>
          </p:nvPr>
        </p:nvSpPr>
        <p:spPr>
          <a:xfrm>
            <a:off x="457200" y="1481138"/>
            <a:ext cx="8329613" cy="4525962"/>
          </a:xfrm>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5.4.1. </a:t>
            </a:r>
            <a:r>
              <a:rPr lang="zh-CN" altLang="en-US" smtClean="0">
                <a:solidFill>
                  <a:srgbClr val="0070C0"/>
                </a:solidFill>
                <a:latin typeface="宋体" pitchFamily="2" charset="-122"/>
                <a:ea typeface="宋体" pitchFamily="2" charset="-122"/>
              </a:rPr>
              <a:t>对于接受胸腔外科手术、</a:t>
            </a:r>
            <a:r>
              <a:rPr lang="en-US" altLang="zh-CN" smtClean="0">
                <a:solidFill>
                  <a:srgbClr val="0070C0"/>
                </a:solidFill>
                <a:latin typeface="宋体" pitchFamily="2" charset="-122"/>
                <a:ea typeface="宋体" pitchFamily="2" charset="-122"/>
              </a:rPr>
              <a:t>VTE</a:t>
            </a:r>
            <a:r>
              <a:rPr lang="zh-CN" altLang="en-US" smtClean="0">
                <a:solidFill>
                  <a:srgbClr val="0070C0"/>
                </a:solidFill>
                <a:latin typeface="宋体" pitchFamily="2" charset="-122"/>
                <a:ea typeface="宋体" pitchFamily="2" charset="-122"/>
              </a:rPr>
              <a:t>中度风险、手术期间没有出血高度风险的患者，我们建议给予</a:t>
            </a:r>
            <a:r>
              <a:rPr lang="en-US" altLang="zh-CN" smtClean="0">
                <a:solidFill>
                  <a:srgbClr val="0070C0"/>
                </a:solidFill>
                <a:latin typeface="宋体" pitchFamily="2" charset="-122"/>
                <a:ea typeface="宋体" pitchFamily="2" charset="-122"/>
              </a:rPr>
              <a:t>LDUH</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2B</a:t>
            </a:r>
            <a:r>
              <a:rPr lang="zh-CN" altLang="en-US" smtClean="0">
                <a:solidFill>
                  <a:srgbClr val="0070C0"/>
                </a:solidFill>
                <a:latin typeface="宋体" pitchFamily="2" charset="-122"/>
                <a:ea typeface="宋体" pitchFamily="2" charset="-122"/>
              </a:rPr>
              <a:t>级），</a:t>
            </a:r>
            <a:r>
              <a:rPr lang="en-US" altLang="zh-CN" smtClean="0">
                <a:solidFill>
                  <a:srgbClr val="0070C0"/>
                </a:solidFill>
                <a:latin typeface="宋体" pitchFamily="2" charset="-122"/>
                <a:ea typeface="宋体" pitchFamily="2" charset="-122"/>
              </a:rPr>
              <a:t>LMWH</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2B</a:t>
            </a:r>
            <a:r>
              <a:rPr lang="zh-CN" altLang="en-US" smtClean="0">
                <a:solidFill>
                  <a:srgbClr val="0070C0"/>
                </a:solidFill>
                <a:latin typeface="宋体" pitchFamily="2" charset="-122"/>
                <a:ea typeface="宋体" pitchFamily="2" charset="-122"/>
              </a:rPr>
              <a:t>级）或机械预防</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优选</a:t>
            </a:r>
            <a:r>
              <a:rPr lang="en-US" altLang="zh-CN" smtClean="0">
                <a:solidFill>
                  <a:srgbClr val="0070C0"/>
                </a:solidFill>
                <a:latin typeface="宋体" pitchFamily="2" charset="-122"/>
                <a:ea typeface="宋体" pitchFamily="2" charset="-122"/>
              </a:rPr>
              <a:t>IPC</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级）优于不给予预防。</a:t>
            </a:r>
            <a:endParaRPr lang="en-US" altLang="zh-CN" smtClean="0">
              <a:solidFill>
                <a:srgbClr val="0070C0"/>
              </a:solidFill>
              <a:latin typeface="宋体" pitchFamily="2" charset="-122"/>
              <a:ea typeface="宋体" pitchFamily="2" charset="-122"/>
            </a:endParaRPr>
          </a:p>
          <a:p>
            <a:pPr eaLnBrk="1" hangingPunct="1">
              <a:buFont typeface="Wingdings 3" pitchFamily="18" charset="2"/>
              <a:buNone/>
            </a:pPr>
            <a:endParaRPr lang="en-US" altLang="zh-CN"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smtClean="0">
                <a:solidFill>
                  <a:srgbClr val="0070C0"/>
                </a:solidFill>
                <a:latin typeface="宋体" pitchFamily="2" charset="-122"/>
                <a:ea typeface="宋体" pitchFamily="2" charset="-122"/>
              </a:rPr>
              <a:t>5.4.2. </a:t>
            </a:r>
            <a:r>
              <a:rPr lang="zh-CN" altLang="en-US" smtClean="0">
                <a:solidFill>
                  <a:srgbClr val="0070C0"/>
                </a:solidFill>
                <a:latin typeface="宋体" pitchFamily="2" charset="-122"/>
                <a:ea typeface="宋体" pitchFamily="2" charset="-122"/>
              </a:rPr>
              <a:t>对于接受胸腔外科手术、</a:t>
            </a:r>
            <a:r>
              <a:rPr lang="en-US" altLang="zh-CN" smtClean="0">
                <a:solidFill>
                  <a:srgbClr val="0070C0"/>
                </a:solidFill>
                <a:latin typeface="宋体" pitchFamily="2" charset="-122"/>
                <a:ea typeface="宋体" pitchFamily="2" charset="-122"/>
              </a:rPr>
              <a:t>VTE</a:t>
            </a:r>
            <a:r>
              <a:rPr lang="zh-CN" altLang="en-US" smtClean="0">
                <a:solidFill>
                  <a:srgbClr val="0070C0"/>
                </a:solidFill>
                <a:latin typeface="宋体" pitchFamily="2" charset="-122"/>
                <a:ea typeface="宋体" pitchFamily="2" charset="-122"/>
              </a:rPr>
              <a:t>高度风险、手术期间没有出血高度风险的患者，我们建议给予</a:t>
            </a:r>
            <a:r>
              <a:rPr lang="en-US" altLang="zh-CN" smtClean="0">
                <a:solidFill>
                  <a:srgbClr val="0070C0"/>
                </a:solidFill>
                <a:latin typeface="宋体" pitchFamily="2" charset="-122"/>
                <a:ea typeface="宋体" pitchFamily="2" charset="-122"/>
              </a:rPr>
              <a:t>LDUH</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1B</a:t>
            </a:r>
            <a:r>
              <a:rPr lang="zh-CN" altLang="en-US" smtClean="0">
                <a:solidFill>
                  <a:srgbClr val="0070C0"/>
                </a:solidFill>
                <a:latin typeface="宋体" pitchFamily="2" charset="-122"/>
                <a:ea typeface="宋体" pitchFamily="2" charset="-122"/>
              </a:rPr>
              <a:t>级）或</a:t>
            </a:r>
            <a:r>
              <a:rPr lang="en-US" altLang="zh-CN" smtClean="0">
                <a:solidFill>
                  <a:srgbClr val="0070C0"/>
                </a:solidFill>
                <a:latin typeface="宋体" pitchFamily="2" charset="-122"/>
                <a:ea typeface="宋体" pitchFamily="2" charset="-122"/>
              </a:rPr>
              <a:t>LMWH</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1B</a:t>
            </a:r>
            <a:r>
              <a:rPr lang="zh-CN" altLang="en-US" smtClean="0">
                <a:solidFill>
                  <a:srgbClr val="0070C0"/>
                </a:solidFill>
                <a:latin typeface="宋体" pitchFamily="2" charset="-122"/>
                <a:ea typeface="宋体" pitchFamily="2" charset="-122"/>
              </a:rPr>
              <a:t>级）优于不给予预防。另外，我们建议应在药物预防 的基础上增加</a:t>
            </a:r>
            <a:r>
              <a:rPr lang="en-US" altLang="zh-CN" smtClean="0">
                <a:solidFill>
                  <a:srgbClr val="0070C0"/>
                </a:solidFill>
                <a:latin typeface="宋体" pitchFamily="2" charset="-122"/>
                <a:ea typeface="宋体" pitchFamily="2" charset="-122"/>
              </a:rPr>
              <a:t>ES</a:t>
            </a:r>
            <a:r>
              <a:rPr lang="zh-CN" altLang="en-US" smtClean="0">
                <a:solidFill>
                  <a:srgbClr val="0070C0"/>
                </a:solidFill>
                <a:latin typeface="宋体" pitchFamily="2" charset="-122"/>
                <a:ea typeface="宋体" pitchFamily="2" charset="-122"/>
              </a:rPr>
              <a:t>或</a:t>
            </a:r>
            <a:r>
              <a:rPr lang="en-US" altLang="zh-CN" smtClean="0">
                <a:solidFill>
                  <a:srgbClr val="0070C0"/>
                </a:solidFill>
                <a:latin typeface="宋体" pitchFamily="2" charset="-122"/>
                <a:ea typeface="宋体" pitchFamily="2" charset="-122"/>
              </a:rPr>
              <a:t>IPC</a:t>
            </a:r>
            <a:r>
              <a:rPr lang="zh-CN" altLang="en-US" smtClean="0">
                <a:solidFill>
                  <a:srgbClr val="0070C0"/>
                </a:solidFill>
                <a:latin typeface="宋体" pitchFamily="2" charset="-122"/>
                <a:ea typeface="宋体" pitchFamily="2" charset="-122"/>
              </a:rPr>
              <a:t>机械预防（</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a:t>
            </a: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非骨科手术的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5.4.3 </a:t>
            </a:r>
            <a:r>
              <a:rPr lang="zh-CN" altLang="en-US" smtClean="0">
                <a:solidFill>
                  <a:srgbClr val="0070C0"/>
                </a:solidFill>
                <a:latin typeface="宋体" pitchFamily="2" charset="-122"/>
                <a:ea typeface="宋体" pitchFamily="2" charset="-122"/>
              </a:rPr>
              <a:t>对于接受胸腔外科手术、且伴大出血高度风险的患者，我们建议给予机械预防 （首选最优配置的</a:t>
            </a:r>
            <a:r>
              <a:rPr lang="en-US" altLang="zh-CN" smtClean="0">
                <a:solidFill>
                  <a:srgbClr val="0070C0"/>
                </a:solidFill>
                <a:latin typeface="宋体" pitchFamily="2" charset="-122"/>
                <a:ea typeface="宋体" pitchFamily="2" charset="-122"/>
              </a:rPr>
              <a:t>IPC</a:t>
            </a:r>
            <a:r>
              <a:rPr lang="zh-CN" altLang="en-US" smtClean="0">
                <a:solidFill>
                  <a:srgbClr val="0070C0"/>
                </a:solidFill>
                <a:latin typeface="宋体" pitchFamily="2" charset="-122"/>
                <a:ea typeface="宋体" pitchFamily="2" charset="-122"/>
              </a:rPr>
              <a:t>）优于不给予预防，直到出血风险降低，再开始给予药物预防（</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a:t>
            </a:r>
          </a:p>
          <a:p>
            <a:endParaRPr lang="zh-CN" altLang="en-US" smtClean="0"/>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非骨科手术的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6.4.1. </a:t>
            </a:r>
            <a:r>
              <a:rPr lang="zh-CN" altLang="en-US" smtClean="0">
                <a:solidFill>
                  <a:srgbClr val="0070C0"/>
                </a:solidFill>
                <a:latin typeface="宋体" pitchFamily="2" charset="-122"/>
                <a:ea typeface="宋体" pitchFamily="2" charset="-122"/>
              </a:rPr>
              <a:t>对于接受开颅术的患者，我们建议给予机械预防 （首选</a:t>
            </a:r>
            <a:r>
              <a:rPr lang="en-US" altLang="zh-CN" smtClean="0">
                <a:solidFill>
                  <a:srgbClr val="0070C0"/>
                </a:solidFill>
                <a:latin typeface="宋体" pitchFamily="2" charset="-122"/>
                <a:ea typeface="宋体" pitchFamily="2" charset="-122"/>
              </a:rPr>
              <a:t>IPC </a:t>
            </a:r>
            <a:r>
              <a:rPr lang="zh-CN" altLang="en-US" smtClean="0">
                <a:solidFill>
                  <a:srgbClr val="0070C0"/>
                </a:solidFill>
                <a:latin typeface="宋体" pitchFamily="2" charset="-122"/>
                <a:ea typeface="宋体" pitchFamily="2" charset="-122"/>
              </a:rPr>
              <a:t>）优于不给予预防（</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级）或药物预防（</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 </a:t>
            </a:r>
          </a:p>
          <a:p>
            <a:pPr eaLnBrk="1" hangingPunct="1">
              <a:buFont typeface="Wingdings 3" pitchFamily="18" charset="2"/>
              <a:buNone/>
            </a:pPr>
            <a:endParaRPr lang="zh-CN" altLang="en-US"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smtClean="0">
                <a:solidFill>
                  <a:srgbClr val="0070C0"/>
                </a:solidFill>
                <a:latin typeface="宋体" pitchFamily="2" charset="-122"/>
                <a:ea typeface="宋体" pitchFamily="2" charset="-122"/>
              </a:rPr>
              <a:t>6.4.2. </a:t>
            </a:r>
            <a:r>
              <a:rPr lang="zh-CN" altLang="en-US" smtClean="0">
                <a:solidFill>
                  <a:srgbClr val="0070C0"/>
                </a:solidFill>
                <a:latin typeface="宋体" pitchFamily="2" charset="-122"/>
                <a:ea typeface="宋体" pitchFamily="2" charset="-122"/>
              </a:rPr>
              <a:t>对于接受开颅术、且伴</a:t>
            </a:r>
            <a:r>
              <a:rPr lang="en-US" altLang="zh-CN" smtClean="0">
                <a:solidFill>
                  <a:srgbClr val="0070C0"/>
                </a:solidFill>
                <a:latin typeface="宋体" pitchFamily="2" charset="-122"/>
                <a:ea typeface="宋体" pitchFamily="2" charset="-122"/>
              </a:rPr>
              <a:t>VTE</a:t>
            </a:r>
            <a:r>
              <a:rPr lang="zh-CN" altLang="en-US" smtClean="0">
                <a:solidFill>
                  <a:srgbClr val="0070C0"/>
                </a:solidFill>
                <a:latin typeface="宋体" pitchFamily="2" charset="-122"/>
                <a:ea typeface="宋体" pitchFamily="2" charset="-122"/>
              </a:rPr>
              <a:t>极高度风险 （如，因恶性肿瘤行开颅术）的患者，我们建议，一旦充分止血且出血风险降低，则在机械预防的基础上增加药物预防（</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 </a:t>
            </a:r>
          </a:p>
          <a:p>
            <a:endParaRPr lang="zh-CN" altLang="en-US" smtClean="0"/>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非骨科手术的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7.4.1. </a:t>
            </a:r>
            <a:r>
              <a:rPr lang="zh-CN" altLang="en-US" smtClean="0">
                <a:solidFill>
                  <a:srgbClr val="0070C0"/>
                </a:solidFill>
                <a:latin typeface="宋体" pitchFamily="2" charset="-122"/>
                <a:ea typeface="宋体" pitchFamily="2" charset="-122"/>
              </a:rPr>
              <a:t>对于接受脊柱手术的患者，我们建议给予机械预防 （首选</a:t>
            </a:r>
            <a:r>
              <a:rPr lang="en-US" altLang="zh-CN" smtClean="0">
                <a:solidFill>
                  <a:srgbClr val="0070C0"/>
                </a:solidFill>
                <a:latin typeface="宋体" pitchFamily="2" charset="-122"/>
                <a:ea typeface="宋体" pitchFamily="2" charset="-122"/>
              </a:rPr>
              <a:t>IPC </a:t>
            </a:r>
            <a:r>
              <a:rPr lang="zh-CN" altLang="en-US" smtClean="0">
                <a:solidFill>
                  <a:srgbClr val="0070C0"/>
                </a:solidFill>
                <a:latin typeface="宋体" pitchFamily="2" charset="-122"/>
                <a:ea typeface="宋体" pitchFamily="2" charset="-122"/>
              </a:rPr>
              <a:t>）优于不给予预防（</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级），普通肝素（</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级）或</a:t>
            </a:r>
            <a:r>
              <a:rPr lang="en-US" altLang="zh-CN" smtClean="0">
                <a:solidFill>
                  <a:srgbClr val="0070C0"/>
                </a:solidFill>
                <a:latin typeface="宋体" pitchFamily="2" charset="-122"/>
                <a:ea typeface="宋体" pitchFamily="2" charset="-122"/>
              </a:rPr>
              <a:t>LMWH</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 </a:t>
            </a:r>
          </a:p>
          <a:p>
            <a:pPr eaLnBrk="1" hangingPunct="1">
              <a:buFont typeface="Wingdings 3" pitchFamily="18" charset="2"/>
              <a:buNone/>
            </a:pPr>
            <a:endParaRPr lang="zh-CN" altLang="en-US"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smtClean="0">
                <a:solidFill>
                  <a:srgbClr val="0070C0"/>
                </a:solidFill>
                <a:latin typeface="宋体" pitchFamily="2" charset="-122"/>
                <a:ea typeface="宋体" pitchFamily="2" charset="-122"/>
              </a:rPr>
              <a:t>7.4.2. </a:t>
            </a:r>
            <a:r>
              <a:rPr lang="zh-CN" altLang="en-US" smtClean="0">
                <a:solidFill>
                  <a:srgbClr val="0070C0"/>
                </a:solidFill>
                <a:latin typeface="宋体" pitchFamily="2" charset="-122"/>
                <a:ea typeface="宋体" pitchFamily="2" charset="-122"/>
              </a:rPr>
              <a:t>对于接受脊柱手术、且伴</a:t>
            </a:r>
            <a:r>
              <a:rPr lang="en-US" altLang="zh-CN" smtClean="0">
                <a:solidFill>
                  <a:srgbClr val="0070C0"/>
                </a:solidFill>
                <a:latin typeface="宋体" pitchFamily="2" charset="-122"/>
                <a:ea typeface="宋体" pitchFamily="2" charset="-122"/>
              </a:rPr>
              <a:t>VTE</a:t>
            </a:r>
            <a:r>
              <a:rPr lang="zh-CN" altLang="en-US" smtClean="0">
                <a:solidFill>
                  <a:srgbClr val="0070C0"/>
                </a:solidFill>
                <a:latin typeface="宋体" pitchFamily="2" charset="-122"/>
                <a:ea typeface="宋体" pitchFamily="2" charset="-122"/>
              </a:rPr>
              <a:t>高度风险 （包括恶性肿瘤或前后联合入路手术）的患者，我们建议，一旦充分止血且出血风险降低，则在机械预防的基础上增加药物预防 （</a:t>
            </a:r>
            <a:r>
              <a:rPr lang="en-US" altLang="zh-CN" smtClean="0">
                <a:solidFill>
                  <a:srgbClr val="0070C0"/>
                </a:solidFill>
                <a:latin typeface="宋体" pitchFamily="2" charset="-122"/>
                <a:ea typeface="宋体" pitchFamily="2" charset="-122"/>
              </a:rPr>
              <a:t>2C </a:t>
            </a:r>
            <a:r>
              <a:rPr lang="zh-CN" altLang="en-US" smtClean="0">
                <a:solidFill>
                  <a:srgbClr val="0070C0"/>
                </a:solidFill>
                <a:latin typeface="宋体" pitchFamily="2" charset="-122"/>
                <a:ea typeface="宋体" pitchFamily="2" charset="-122"/>
              </a:rPr>
              <a:t>级）。 </a:t>
            </a: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非骨科手术的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8.4.1. </a:t>
            </a:r>
            <a:r>
              <a:rPr lang="zh-CN" altLang="en-US" smtClean="0">
                <a:solidFill>
                  <a:srgbClr val="0070C0"/>
                </a:solidFill>
                <a:latin typeface="宋体" pitchFamily="2" charset="-122"/>
                <a:ea typeface="宋体" pitchFamily="2" charset="-122"/>
              </a:rPr>
              <a:t>对于严重创伤的患者，我们建议给予</a:t>
            </a:r>
            <a:r>
              <a:rPr lang="en-US" altLang="zh-CN" smtClean="0">
                <a:solidFill>
                  <a:srgbClr val="0070C0"/>
                </a:solidFill>
                <a:latin typeface="宋体" pitchFamily="2" charset="-122"/>
                <a:ea typeface="宋体" pitchFamily="2" charset="-122"/>
              </a:rPr>
              <a:t>LDUH               </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a:t>
            </a:r>
            <a:r>
              <a:rPr lang="en-US" altLang="zh-CN" smtClean="0">
                <a:solidFill>
                  <a:srgbClr val="0070C0"/>
                </a:solidFill>
                <a:latin typeface="宋体" pitchFamily="2" charset="-122"/>
                <a:ea typeface="宋体" pitchFamily="2" charset="-122"/>
              </a:rPr>
              <a:t>LMWH</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级）或机械预防（首选</a:t>
            </a:r>
            <a:r>
              <a:rPr lang="en-US" altLang="zh-CN" smtClean="0">
                <a:solidFill>
                  <a:srgbClr val="0070C0"/>
                </a:solidFill>
                <a:latin typeface="宋体" pitchFamily="2" charset="-122"/>
                <a:ea typeface="宋体" pitchFamily="2" charset="-122"/>
              </a:rPr>
              <a:t>IPC </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级）优于不给予预防。 </a:t>
            </a:r>
          </a:p>
          <a:p>
            <a:pPr eaLnBrk="1" hangingPunct="1">
              <a:buFont typeface="Wingdings 3" pitchFamily="18" charset="2"/>
              <a:buNone/>
            </a:pPr>
            <a:endParaRPr lang="zh-CN" altLang="en-US"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smtClean="0">
                <a:solidFill>
                  <a:srgbClr val="0070C0"/>
                </a:solidFill>
                <a:latin typeface="宋体" pitchFamily="2" charset="-122"/>
                <a:ea typeface="宋体" pitchFamily="2" charset="-122"/>
              </a:rPr>
              <a:t>8.4.2. </a:t>
            </a:r>
            <a:r>
              <a:rPr lang="zh-CN" altLang="en-US" smtClean="0">
                <a:solidFill>
                  <a:srgbClr val="0070C0"/>
                </a:solidFill>
                <a:latin typeface="宋体" pitchFamily="2" charset="-122"/>
                <a:ea typeface="宋体" pitchFamily="2" charset="-122"/>
              </a:rPr>
              <a:t>对于严重创伤、且伴</a:t>
            </a:r>
            <a:r>
              <a:rPr lang="en-US" altLang="zh-CN" smtClean="0">
                <a:solidFill>
                  <a:srgbClr val="0070C0"/>
                </a:solidFill>
                <a:latin typeface="宋体" pitchFamily="2" charset="-122"/>
                <a:ea typeface="宋体" pitchFamily="2" charset="-122"/>
              </a:rPr>
              <a:t>VTE</a:t>
            </a:r>
            <a:r>
              <a:rPr lang="zh-CN" altLang="en-US" smtClean="0">
                <a:solidFill>
                  <a:srgbClr val="0070C0"/>
                </a:solidFill>
                <a:latin typeface="宋体" pitchFamily="2" charset="-122"/>
                <a:ea typeface="宋体" pitchFamily="2" charset="-122"/>
              </a:rPr>
              <a:t>高度风险（包括急性脊髓损伤、外伤性脑损伤和脊柱手术治疗）的患者，我们建议，如果没有下肢损伤的禁忌症，则在药物预防的基础上增加机械预防 （</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 </a:t>
            </a:r>
          </a:p>
          <a:p>
            <a:endParaRPr lang="zh-CN" altLang="en-US" smtClean="0"/>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非骨科手术的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内容占位符 1"/>
          <p:cNvSpPr>
            <a:spLocks noGrp="1"/>
          </p:cNvSpPr>
          <p:nvPr>
            <p:ph idx="1"/>
          </p:nvPr>
        </p:nvSpPr>
        <p:spPr>
          <a:xfrm>
            <a:off x="457200" y="1481138"/>
            <a:ext cx="8686800" cy="5091112"/>
          </a:xfrm>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8.4.3. </a:t>
            </a:r>
            <a:r>
              <a:rPr lang="zh-CN" altLang="en-US" smtClean="0">
                <a:solidFill>
                  <a:srgbClr val="0070C0"/>
                </a:solidFill>
                <a:latin typeface="宋体" pitchFamily="2" charset="-122"/>
                <a:ea typeface="宋体" pitchFamily="2" charset="-122"/>
              </a:rPr>
              <a:t>对于严重创伤、且有</a:t>
            </a:r>
            <a:r>
              <a:rPr lang="en-US" altLang="zh-CN" smtClean="0">
                <a:solidFill>
                  <a:srgbClr val="0070C0"/>
                </a:solidFill>
                <a:latin typeface="宋体" pitchFamily="2" charset="-122"/>
                <a:ea typeface="宋体" pitchFamily="2" charset="-122"/>
              </a:rPr>
              <a:t>LMWH</a:t>
            </a:r>
            <a:r>
              <a:rPr lang="zh-CN" altLang="en-US" smtClean="0">
                <a:solidFill>
                  <a:srgbClr val="0070C0"/>
                </a:solidFill>
                <a:latin typeface="宋体" pitchFamily="2" charset="-122"/>
                <a:ea typeface="宋体" pitchFamily="2" charset="-122"/>
              </a:rPr>
              <a:t>和</a:t>
            </a:r>
            <a:r>
              <a:rPr lang="en-US" altLang="zh-CN" smtClean="0">
                <a:solidFill>
                  <a:srgbClr val="0070C0"/>
                </a:solidFill>
                <a:latin typeface="宋体" pitchFamily="2" charset="-122"/>
                <a:ea typeface="宋体" pitchFamily="2" charset="-122"/>
              </a:rPr>
              <a:t>LDUH</a:t>
            </a:r>
            <a:r>
              <a:rPr lang="zh-CN" altLang="en-US" smtClean="0">
                <a:solidFill>
                  <a:srgbClr val="0070C0"/>
                </a:solidFill>
                <a:latin typeface="宋体" pitchFamily="2" charset="-122"/>
                <a:ea typeface="宋体" pitchFamily="2" charset="-122"/>
              </a:rPr>
              <a:t>禁忌症的患者，如果没有下肢损伤的禁忌症，我们建议机械预防 （首选</a:t>
            </a:r>
            <a:r>
              <a:rPr lang="en-US" altLang="zh-CN" smtClean="0">
                <a:solidFill>
                  <a:srgbClr val="0070C0"/>
                </a:solidFill>
                <a:latin typeface="宋体" pitchFamily="2" charset="-122"/>
                <a:ea typeface="宋体" pitchFamily="2" charset="-122"/>
              </a:rPr>
              <a:t>IPC </a:t>
            </a:r>
            <a:r>
              <a:rPr lang="zh-CN" altLang="en-US" smtClean="0">
                <a:solidFill>
                  <a:srgbClr val="0070C0"/>
                </a:solidFill>
                <a:latin typeface="宋体" pitchFamily="2" charset="-122"/>
                <a:ea typeface="宋体" pitchFamily="2" charset="-122"/>
              </a:rPr>
              <a:t>）优于不给予预防（</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级）。如果出血风险降低或肝素用药的禁忌症消失，我们建议增加</a:t>
            </a:r>
            <a:r>
              <a:rPr lang="en-US" altLang="zh-CN" smtClean="0">
                <a:solidFill>
                  <a:srgbClr val="0070C0"/>
                </a:solidFill>
                <a:latin typeface="宋体" pitchFamily="2" charset="-122"/>
                <a:ea typeface="宋体" pitchFamily="2" charset="-122"/>
              </a:rPr>
              <a:t>LMWH</a:t>
            </a:r>
            <a:r>
              <a:rPr lang="zh-CN" altLang="en-US" smtClean="0">
                <a:solidFill>
                  <a:srgbClr val="0070C0"/>
                </a:solidFill>
                <a:latin typeface="宋体" pitchFamily="2" charset="-122"/>
                <a:ea typeface="宋体" pitchFamily="2" charset="-122"/>
              </a:rPr>
              <a:t>或</a:t>
            </a:r>
            <a:r>
              <a:rPr lang="en-US" altLang="zh-CN" smtClean="0">
                <a:solidFill>
                  <a:srgbClr val="0070C0"/>
                </a:solidFill>
                <a:latin typeface="宋体" pitchFamily="2" charset="-122"/>
                <a:ea typeface="宋体" pitchFamily="2" charset="-122"/>
              </a:rPr>
              <a:t>LDUH</a:t>
            </a:r>
            <a:r>
              <a:rPr lang="zh-CN" altLang="en-US" smtClean="0">
                <a:solidFill>
                  <a:srgbClr val="0070C0"/>
                </a:solidFill>
                <a:latin typeface="宋体" pitchFamily="2" charset="-122"/>
                <a:ea typeface="宋体" pitchFamily="2" charset="-122"/>
              </a:rPr>
              <a:t>药物预防（</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 </a:t>
            </a:r>
            <a:endParaRPr lang="en-US" altLang="zh-CN" smtClean="0">
              <a:solidFill>
                <a:srgbClr val="0070C0"/>
              </a:solidFill>
              <a:latin typeface="宋体" pitchFamily="2" charset="-122"/>
              <a:ea typeface="宋体" pitchFamily="2" charset="-122"/>
            </a:endParaRPr>
          </a:p>
          <a:p>
            <a:pPr eaLnBrk="1" hangingPunct="1">
              <a:buFont typeface="Wingdings 3" pitchFamily="18" charset="2"/>
              <a:buNone/>
            </a:pPr>
            <a:endParaRPr lang="en-US" altLang="zh-CN"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smtClean="0">
                <a:solidFill>
                  <a:srgbClr val="0070C0"/>
                </a:solidFill>
                <a:latin typeface="宋体" pitchFamily="2" charset="-122"/>
                <a:ea typeface="宋体" pitchFamily="2" charset="-122"/>
              </a:rPr>
              <a:t>8.4.4. </a:t>
            </a:r>
            <a:r>
              <a:rPr lang="zh-CN" altLang="en-US" smtClean="0">
                <a:solidFill>
                  <a:srgbClr val="0070C0"/>
                </a:solidFill>
                <a:latin typeface="宋体" pitchFamily="2" charset="-122"/>
                <a:ea typeface="宋体" pitchFamily="2" charset="-122"/>
              </a:rPr>
              <a:t>对于严重创伤的患者，我们不建议将</a:t>
            </a:r>
            <a:r>
              <a:rPr lang="en-US" altLang="zh-CN" smtClean="0">
                <a:solidFill>
                  <a:srgbClr val="0070C0"/>
                </a:solidFill>
                <a:latin typeface="宋体" pitchFamily="2" charset="-122"/>
                <a:ea typeface="宋体" pitchFamily="2" charset="-122"/>
              </a:rPr>
              <a:t>IVC</a:t>
            </a:r>
            <a:r>
              <a:rPr lang="zh-CN" altLang="en-US" smtClean="0">
                <a:solidFill>
                  <a:srgbClr val="0070C0"/>
                </a:solidFill>
                <a:latin typeface="宋体" pitchFamily="2" charset="-122"/>
                <a:ea typeface="宋体" pitchFamily="2" charset="-122"/>
              </a:rPr>
              <a:t>过滤器作为</a:t>
            </a:r>
            <a:r>
              <a:rPr lang="en-US" altLang="zh-CN" smtClean="0">
                <a:solidFill>
                  <a:srgbClr val="0070C0"/>
                </a:solidFill>
                <a:latin typeface="宋体" pitchFamily="2" charset="-122"/>
                <a:ea typeface="宋体" pitchFamily="2" charset="-122"/>
              </a:rPr>
              <a:t>VTE </a:t>
            </a:r>
            <a:r>
              <a:rPr lang="zh-CN" altLang="en-US" smtClean="0">
                <a:solidFill>
                  <a:srgbClr val="0070C0"/>
                </a:solidFill>
                <a:latin typeface="宋体" pitchFamily="2" charset="-122"/>
                <a:ea typeface="宋体" pitchFamily="2" charset="-122"/>
              </a:rPr>
              <a:t>的初级预防措施 （</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 </a:t>
            </a:r>
          </a:p>
          <a:p>
            <a:pPr eaLnBrk="1" hangingPunct="1">
              <a:buFont typeface="Wingdings 3" pitchFamily="18" charset="2"/>
              <a:buNone/>
            </a:pPr>
            <a:endParaRPr lang="en-US" altLang="zh-CN"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smtClean="0">
                <a:solidFill>
                  <a:srgbClr val="0070C0"/>
                </a:solidFill>
                <a:latin typeface="宋体" pitchFamily="2" charset="-122"/>
                <a:ea typeface="宋体" pitchFamily="2" charset="-122"/>
              </a:rPr>
              <a:t>8.4.5. </a:t>
            </a:r>
            <a:r>
              <a:rPr lang="zh-CN" altLang="en-US" smtClean="0">
                <a:solidFill>
                  <a:srgbClr val="0070C0"/>
                </a:solidFill>
                <a:latin typeface="宋体" pitchFamily="2" charset="-122"/>
                <a:ea typeface="宋体" pitchFamily="2" charset="-122"/>
              </a:rPr>
              <a:t>对于严重创伤的患者，我们不建议定期进行</a:t>
            </a:r>
            <a:r>
              <a:rPr lang="en-US" altLang="zh-CN" smtClean="0">
                <a:solidFill>
                  <a:srgbClr val="0070C0"/>
                </a:solidFill>
                <a:latin typeface="宋体" pitchFamily="2" charset="-122"/>
                <a:ea typeface="宋体" pitchFamily="2" charset="-122"/>
              </a:rPr>
              <a:t>VCU</a:t>
            </a:r>
            <a:r>
              <a:rPr lang="zh-CN" altLang="en-US" smtClean="0">
                <a:solidFill>
                  <a:srgbClr val="0070C0"/>
                </a:solidFill>
                <a:latin typeface="宋体" pitchFamily="2" charset="-122"/>
                <a:ea typeface="宋体" pitchFamily="2" charset="-122"/>
              </a:rPr>
              <a:t>检查 （</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 </a:t>
            </a: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非骨科手术的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2000240"/>
            <a:ext cx="8229600" cy="4006860"/>
          </a:xfrm>
        </p:spPr>
        <p:txBody>
          <a:bodyPr/>
          <a:lstStyle/>
          <a:p>
            <a:pPr>
              <a:buNone/>
            </a:pP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首先针对非</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手术患者的</a:t>
            </a:r>
            <a:r>
              <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VET</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预防</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与</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大家分享</a:t>
            </a:r>
            <a:r>
              <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ACCP 9 </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在</a:t>
            </a:r>
            <a:r>
              <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ACCP 8 </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基础上新增和</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改动部分</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的摘要，供大家学习和参考</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a:t>
            </a:r>
            <a:endPar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endParaRPr>
          </a:p>
        </p:txBody>
      </p:sp>
      <p:sp>
        <p:nvSpPr>
          <p:cNvPr id="3" name="标题 2"/>
          <p:cNvSpPr>
            <a:spLocks noGrp="1"/>
          </p:cNvSpPr>
          <p:nvPr>
            <p:ph type="title"/>
          </p:nvPr>
        </p:nvSpPr>
        <p:spPr>
          <a:xfrm>
            <a:off x="457200" y="274638"/>
            <a:ext cx="8229600" cy="1654164"/>
          </a:xfrm>
        </p:spPr>
        <p:txBody>
          <a:bodyPr>
            <a:normAutofit/>
          </a:bodyPr>
          <a:lstStyle/>
          <a:p>
            <a:pPr algn="ctr"/>
            <a:r>
              <a:rPr lang="zh-CN" altLang="en-US" dirty="0" smtClean="0">
                <a:solidFill>
                  <a:schemeClr val="accent3">
                    <a:lumMod val="60000"/>
                    <a:lumOff val="40000"/>
                  </a:schemeClr>
                </a:solidFill>
              </a:rPr>
              <a:t>第九版美国胸科医师协会抗栓与血栓预防实践指南汇总</a:t>
            </a:r>
            <a:endParaRPr lang="zh-CN" alt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2000240"/>
            <a:ext cx="8229600" cy="4006860"/>
          </a:xfrm>
        </p:spPr>
        <p:txBody>
          <a:bodyPr/>
          <a:lstStyle/>
          <a:p>
            <a:pPr>
              <a:buNone/>
            </a:pP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下面针对骨科手术</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患者的</a:t>
            </a:r>
            <a:r>
              <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VET</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预防</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与</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大家分享</a:t>
            </a:r>
            <a:r>
              <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ACCP 9 </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在</a:t>
            </a:r>
            <a:r>
              <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ACCP 8 </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基础上新增和</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改动部分</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的</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摘要。</a:t>
            </a:r>
            <a:endPar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endParaRPr>
          </a:p>
        </p:txBody>
      </p:sp>
      <p:sp>
        <p:nvSpPr>
          <p:cNvPr id="3" name="标题 2"/>
          <p:cNvSpPr>
            <a:spLocks noGrp="1"/>
          </p:cNvSpPr>
          <p:nvPr>
            <p:ph type="title"/>
          </p:nvPr>
        </p:nvSpPr>
        <p:spPr>
          <a:xfrm>
            <a:off x="457200" y="274638"/>
            <a:ext cx="8229600" cy="1654164"/>
          </a:xfrm>
        </p:spPr>
        <p:txBody>
          <a:bodyPr>
            <a:normAutofit/>
          </a:bodyPr>
          <a:lstStyle/>
          <a:p>
            <a:pPr algn="ctr"/>
            <a:r>
              <a:rPr lang="zh-CN" altLang="en-US" dirty="0" smtClean="0">
                <a:solidFill>
                  <a:schemeClr val="accent3">
                    <a:lumMod val="60000"/>
                    <a:lumOff val="40000"/>
                  </a:schemeClr>
                </a:solidFill>
              </a:rPr>
              <a:t>第九版美国胸科医师协会抗栓与血栓预防实践指南汇总</a:t>
            </a:r>
            <a:endParaRPr lang="zh-CN" alt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骨科手术患者的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b="0" dirty="0"/>
          </a:p>
        </p:txBody>
      </p:sp>
      <p:sp>
        <p:nvSpPr>
          <p:cNvPr id="33795" name="内容占位符 6"/>
          <p:cNvSpPr>
            <a:spLocks noGrp="1"/>
          </p:cNvSpPr>
          <p:nvPr>
            <p:ph idx="1"/>
          </p:nvPr>
        </p:nvSpPr>
        <p:spPr>
          <a:xfrm>
            <a:off x="457200" y="1481138"/>
            <a:ext cx="8229600" cy="4876800"/>
          </a:xfrm>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2.1.1. </a:t>
            </a:r>
            <a:r>
              <a:rPr lang="zh-CN" altLang="en-US" smtClean="0">
                <a:solidFill>
                  <a:srgbClr val="0070C0"/>
                </a:solidFill>
                <a:latin typeface="宋体" pitchFamily="2" charset="-122"/>
                <a:ea typeface="宋体" pitchFamily="2" charset="-122"/>
              </a:rPr>
              <a:t>对于接受全髋关节转置换（</a:t>
            </a:r>
            <a:r>
              <a:rPr lang="en-US" altLang="zh-CN" smtClean="0">
                <a:solidFill>
                  <a:srgbClr val="0070C0"/>
                </a:solidFill>
                <a:latin typeface="宋体" pitchFamily="2" charset="-122"/>
                <a:ea typeface="宋体" pitchFamily="2" charset="-122"/>
              </a:rPr>
              <a:t>THA </a:t>
            </a:r>
            <a:r>
              <a:rPr lang="zh-CN" altLang="en-US" smtClean="0">
                <a:solidFill>
                  <a:srgbClr val="0070C0"/>
                </a:solidFill>
                <a:latin typeface="宋体" pitchFamily="2" charset="-122"/>
                <a:ea typeface="宋体" pitchFamily="2" charset="-122"/>
              </a:rPr>
              <a:t>）或全膝关节矫形（</a:t>
            </a:r>
            <a:r>
              <a:rPr lang="en-US" altLang="zh-CN" smtClean="0">
                <a:solidFill>
                  <a:srgbClr val="0070C0"/>
                </a:solidFill>
                <a:latin typeface="宋体" pitchFamily="2" charset="-122"/>
                <a:ea typeface="宋体" pitchFamily="2" charset="-122"/>
              </a:rPr>
              <a:t>TKA </a:t>
            </a:r>
            <a:r>
              <a:rPr lang="zh-CN" altLang="en-US" smtClean="0">
                <a:solidFill>
                  <a:srgbClr val="0070C0"/>
                </a:solidFill>
                <a:latin typeface="宋体" pitchFamily="2" charset="-122"/>
                <a:ea typeface="宋体" pitchFamily="2" charset="-122"/>
              </a:rPr>
              <a:t>）的患者，我们建议使用下述抗栓药物中的一种进行预防至少</a:t>
            </a:r>
            <a:r>
              <a:rPr lang="en-US" altLang="zh-CN" smtClean="0">
                <a:solidFill>
                  <a:srgbClr val="0070C0"/>
                </a:solidFill>
                <a:latin typeface="宋体" pitchFamily="2" charset="-122"/>
                <a:ea typeface="宋体" pitchFamily="2" charset="-122"/>
              </a:rPr>
              <a:t>10</a:t>
            </a:r>
            <a:r>
              <a:rPr lang="zh-CN" altLang="en-US" smtClean="0">
                <a:solidFill>
                  <a:srgbClr val="0070C0"/>
                </a:solidFill>
                <a:latin typeface="宋体" pitchFamily="2" charset="-122"/>
                <a:ea typeface="宋体" pitchFamily="2" charset="-122"/>
              </a:rPr>
              <a:t>至</a:t>
            </a:r>
            <a:r>
              <a:rPr lang="en-US" altLang="zh-CN" smtClean="0">
                <a:solidFill>
                  <a:srgbClr val="0070C0"/>
                </a:solidFill>
                <a:latin typeface="宋体" pitchFamily="2" charset="-122"/>
                <a:ea typeface="宋体" pitchFamily="2" charset="-122"/>
              </a:rPr>
              <a:t>14</a:t>
            </a:r>
            <a:r>
              <a:rPr lang="zh-CN" altLang="en-US" smtClean="0">
                <a:solidFill>
                  <a:srgbClr val="0070C0"/>
                </a:solidFill>
                <a:latin typeface="宋体" pitchFamily="2" charset="-122"/>
                <a:ea typeface="宋体" pitchFamily="2" charset="-122"/>
              </a:rPr>
              <a:t>天，：低分子肝素（</a:t>
            </a:r>
            <a:r>
              <a:rPr lang="en-US" altLang="zh-CN" smtClean="0">
                <a:solidFill>
                  <a:srgbClr val="0070C0"/>
                </a:solidFill>
                <a:latin typeface="宋体" pitchFamily="2" charset="-122"/>
                <a:ea typeface="宋体" pitchFamily="2" charset="-122"/>
              </a:rPr>
              <a:t>LMWH</a:t>
            </a:r>
            <a:r>
              <a:rPr lang="zh-CN" altLang="en-US" smtClean="0">
                <a:solidFill>
                  <a:srgbClr val="0070C0"/>
                </a:solidFill>
                <a:latin typeface="宋体" pitchFamily="2" charset="-122"/>
                <a:ea typeface="宋体" pitchFamily="2" charset="-122"/>
              </a:rPr>
              <a:t>）、磺达肝癸钠、阿哌沙班、达比加群、利伐沙班、低剂量普通肝素（</a:t>
            </a:r>
            <a:r>
              <a:rPr lang="en-US" altLang="zh-CN" smtClean="0">
                <a:solidFill>
                  <a:srgbClr val="0070C0"/>
                </a:solidFill>
                <a:latin typeface="宋体" pitchFamily="2" charset="-122"/>
                <a:ea typeface="宋体" pitchFamily="2" charset="-122"/>
              </a:rPr>
              <a:t>LDUH</a:t>
            </a:r>
            <a:r>
              <a:rPr lang="zh-CN" altLang="en-US" smtClean="0">
                <a:solidFill>
                  <a:srgbClr val="0070C0"/>
                </a:solidFill>
                <a:latin typeface="宋体" pitchFamily="2" charset="-122"/>
                <a:ea typeface="宋体" pitchFamily="2" charset="-122"/>
              </a:rPr>
              <a:t>）、调整剂量维生素</a:t>
            </a:r>
            <a:r>
              <a:rPr lang="en-US" altLang="zh-CN" smtClean="0">
                <a:solidFill>
                  <a:srgbClr val="0070C0"/>
                </a:solidFill>
                <a:latin typeface="宋体" pitchFamily="2" charset="-122"/>
                <a:ea typeface="宋体" pitchFamily="2" charset="-122"/>
              </a:rPr>
              <a:t>K</a:t>
            </a:r>
            <a:r>
              <a:rPr lang="zh-CN" altLang="en-US" smtClean="0">
                <a:solidFill>
                  <a:srgbClr val="0070C0"/>
                </a:solidFill>
                <a:latin typeface="宋体" pitchFamily="2" charset="-122"/>
                <a:ea typeface="宋体" pitchFamily="2" charset="-122"/>
              </a:rPr>
              <a:t>拮抗剂 （</a:t>
            </a:r>
            <a:r>
              <a:rPr lang="en-US" altLang="zh-CN" smtClean="0">
                <a:solidFill>
                  <a:srgbClr val="0070C0"/>
                </a:solidFill>
                <a:latin typeface="宋体" pitchFamily="2" charset="-122"/>
                <a:ea typeface="宋体" pitchFamily="2" charset="-122"/>
              </a:rPr>
              <a:t>VKA </a:t>
            </a:r>
            <a:r>
              <a:rPr lang="zh-CN" altLang="en-US" smtClean="0">
                <a:solidFill>
                  <a:srgbClr val="0070C0"/>
                </a:solidFill>
                <a:latin typeface="宋体" pitchFamily="2" charset="-122"/>
                <a:ea typeface="宋体" pitchFamily="2" charset="-122"/>
              </a:rPr>
              <a:t>）、阿司匹林（均为</a:t>
            </a:r>
            <a:r>
              <a:rPr lang="en-US" altLang="zh-CN" smtClean="0">
                <a:solidFill>
                  <a:srgbClr val="0070C0"/>
                </a:solidFill>
                <a:latin typeface="宋体" pitchFamily="2" charset="-122"/>
                <a:ea typeface="宋体" pitchFamily="2" charset="-122"/>
              </a:rPr>
              <a:t>1B</a:t>
            </a:r>
            <a:r>
              <a:rPr lang="zh-CN" altLang="en-US" smtClean="0">
                <a:solidFill>
                  <a:srgbClr val="0070C0"/>
                </a:solidFill>
                <a:latin typeface="宋体" pitchFamily="2" charset="-122"/>
                <a:ea typeface="宋体" pitchFamily="2" charset="-122"/>
              </a:rPr>
              <a:t>级），或间歇充气加压器械 （</a:t>
            </a:r>
            <a:r>
              <a:rPr lang="en-US" altLang="zh-CN" smtClean="0">
                <a:solidFill>
                  <a:srgbClr val="0070C0"/>
                </a:solidFill>
                <a:latin typeface="宋体" pitchFamily="2" charset="-122"/>
                <a:ea typeface="宋体" pitchFamily="2" charset="-122"/>
              </a:rPr>
              <a:t>IPCD</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1C</a:t>
            </a:r>
            <a:r>
              <a:rPr lang="zh-CN" altLang="en-US" smtClean="0">
                <a:solidFill>
                  <a:srgbClr val="0070C0"/>
                </a:solidFill>
                <a:latin typeface="宋体" pitchFamily="2" charset="-122"/>
                <a:ea typeface="宋体" pitchFamily="2" charset="-122"/>
              </a:rPr>
              <a:t>级）。</a:t>
            </a:r>
            <a:endParaRPr lang="en-US" altLang="zh-CN"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smtClean="0">
                <a:solidFill>
                  <a:srgbClr val="0070C0"/>
                </a:solidFill>
                <a:latin typeface="宋体" pitchFamily="2" charset="-122"/>
                <a:ea typeface="宋体" pitchFamily="2" charset="-122"/>
              </a:rPr>
              <a:t>2.1.2. </a:t>
            </a:r>
            <a:r>
              <a:rPr lang="zh-CN" altLang="en-US" smtClean="0">
                <a:solidFill>
                  <a:srgbClr val="0070C0"/>
                </a:solidFill>
                <a:latin typeface="宋体" pitchFamily="2" charset="-122"/>
                <a:ea typeface="宋体" pitchFamily="2" charset="-122"/>
              </a:rPr>
              <a:t>对于接受髋部骨折手术（</a:t>
            </a:r>
            <a:r>
              <a:rPr lang="en-US" altLang="zh-CN" smtClean="0">
                <a:solidFill>
                  <a:srgbClr val="0070C0"/>
                </a:solidFill>
                <a:latin typeface="宋体" pitchFamily="2" charset="-122"/>
                <a:ea typeface="宋体" pitchFamily="2" charset="-122"/>
              </a:rPr>
              <a:t>HFS</a:t>
            </a:r>
            <a:r>
              <a:rPr lang="zh-CN" altLang="en-US" smtClean="0">
                <a:solidFill>
                  <a:srgbClr val="0070C0"/>
                </a:solidFill>
                <a:latin typeface="宋体" pitchFamily="2" charset="-122"/>
                <a:ea typeface="宋体" pitchFamily="2" charset="-122"/>
              </a:rPr>
              <a:t>）的患者，我们建议使用下述抗栓预防药物中的一种至 少</a:t>
            </a:r>
            <a:r>
              <a:rPr lang="en-US" altLang="zh-CN" smtClean="0">
                <a:solidFill>
                  <a:srgbClr val="0070C0"/>
                </a:solidFill>
                <a:latin typeface="宋体" pitchFamily="2" charset="-122"/>
                <a:ea typeface="宋体" pitchFamily="2" charset="-122"/>
              </a:rPr>
              <a:t>10</a:t>
            </a:r>
            <a:r>
              <a:rPr lang="zh-CN" altLang="en-US" smtClean="0">
                <a:solidFill>
                  <a:srgbClr val="0070C0"/>
                </a:solidFill>
                <a:latin typeface="宋体" pitchFamily="2" charset="-122"/>
                <a:ea typeface="宋体" pitchFamily="2" charset="-122"/>
              </a:rPr>
              <a:t>至</a:t>
            </a:r>
            <a:r>
              <a:rPr lang="en-US" altLang="zh-CN" smtClean="0">
                <a:solidFill>
                  <a:srgbClr val="0070C0"/>
                </a:solidFill>
                <a:latin typeface="宋体" pitchFamily="2" charset="-122"/>
                <a:ea typeface="宋体" pitchFamily="2" charset="-122"/>
              </a:rPr>
              <a:t>14</a:t>
            </a:r>
            <a:r>
              <a:rPr lang="zh-CN" altLang="en-US" smtClean="0">
                <a:solidFill>
                  <a:srgbClr val="0070C0"/>
                </a:solidFill>
                <a:latin typeface="宋体" pitchFamily="2" charset="-122"/>
                <a:ea typeface="宋体" pitchFamily="2" charset="-122"/>
              </a:rPr>
              <a:t>天：</a:t>
            </a:r>
            <a:r>
              <a:rPr lang="en-US" altLang="zh-CN" smtClean="0">
                <a:solidFill>
                  <a:srgbClr val="0070C0"/>
                </a:solidFill>
                <a:latin typeface="宋体" pitchFamily="2" charset="-122"/>
                <a:ea typeface="宋体" pitchFamily="2" charset="-122"/>
              </a:rPr>
              <a:t>LMWH</a:t>
            </a:r>
            <a:r>
              <a:rPr lang="zh-CN" altLang="en-US" smtClean="0">
                <a:solidFill>
                  <a:srgbClr val="0070C0"/>
                </a:solidFill>
                <a:latin typeface="宋体" pitchFamily="2" charset="-122"/>
                <a:ea typeface="宋体" pitchFamily="2" charset="-122"/>
              </a:rPr>
              <a:t>、磺达肝癸钠、</a:t>
            </a:r>
            <a:r>
              <a:rPr lang="en-US" altLang="zh-CN" smtClean="0">
                <a:solidFill>
                  <a:srgbClr val="0070C0"/>
                </a:solidFill>
                <a:latin typeface="宋体" pitchFamily="2" charset="-122"/>
                <a:ea typeface="宋体" pitchFamily="2" charset="-122"/>
              </a:rPr>
              <a:t>LDUH</a:t>
            </a:r>
            <a:r>
              <a:rPr lang="zh-CN" altLang="en-US" smtClean="0">
                <a:solidFill>
                  <a:srgbClr val="0070C0"/>
                </a:solidFill>
                <a:latin typeface="宋体" pitchFamily="2" charset="-122"/>
                <a:ea typeface="宋体" pitchFamily="2" charset="-122"/>
              </a:rPr>
              <a:t>、调整剂量</a:t>
            </a:r>
            <a:r>
              <a:rPr lang="en-US" altLang="zh-CN" smtClean="0">
                <a:solidFill>
                  <a:srgbClr val="0070C0"/>
                </a:solidFill>
                <a:latin typeface="宋体" pitchFamily="2" charset="-122"/>
                <a:ea typeface="宋体" pitchFamily="2" charset="-122"/>
              </a:rPr>
              <a:t>VKA </a:t>
            </a:r>
            <a:r>
              <a:rPr lang="zh-CN" altLang="en-US" smtClean="0">
                <a:solidFill>
                  <a:srgbClr val="0070C0"/>
                </a:solidFill>
                <a:latin typeface="宋体" pitchFamily="2" charset="-122"/>
                <a:ea typeface="宋体" pitchFamily="2" charset="-122"/>
              </a:rPr>
              <a:t>、阿司匹林（均为</a:t>
            </a:r>
            <a:r>
              <a:rPr lang="en-US" altLang="zh-CN" smtClean="0">
                <a:solidFill>
                  <a:srgbClr val="0070C0"/>
                </a:solidFill>
                <a:latin typeface="宋体" pitchFamily="2" charset="-122"/>
                <a:ea typeface="宋体" pitchFamily="2" charset="-122"/>
              </a:rPr>
              <a:t>1B</a:t>
            </a:r>
            <a:r>
              <a:rPr lang="zh-CN" altLang="en-US" smtClean="0">
                <a:solidFill>
                  <a:srgbClr val="0070C0"/>
                </a:solidFill>
                <a:latin typeface="宋体" pitchFamily="2" charset="-122"/>
                <a:ea typeface="宋体" pitchFamily="2" charset="-122"/>
              </a:rPr>
              <a:t>级）或</a:t>
            </a:r>
            <a:r>
              <a:rPr lang="en-US" altLang="zh-CN" smtClean="0">
                <a:solidFill>
                  <a:srgbClr val="0070C0"/>
                </a:solidFill>
                <a:latin typeface="宋体" pitchFamily="2" charset="-122"/>
                <a:ea typeface="宋体" pitchFamily="2" charset="-122"/>
              </a:rPr>
              <a:t>IPCD </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1C</a:t>
            </a:r>
            <a:r>
              <a:rPr lang="zh-CN" altLang="en-US" smtClean="0">
                <a:solidFill>
                  <a:srgbClr val="0070C0"/>
                </a:solidFill>
                <a:latin typeface="宋体" pitchFamily="2" charset="-122"/>
                <a:ea typeface="宋体" pitchFamily="2" charset="-122"/>
              </a:rPr>
              <a:t>级）。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内容占位符 1"/>
          <p:cNvSpPr>
            <a:spLocks noGrp="1"/>
          </p:cNvSpPr>
          <p:nvPr>
            <p:ph idx="1"/>
          </p:nvPr>
        </p:nvSpPr>
        <p:spPr>
          <a:xfrm>
            <a:off x="457200" y="1481138"/>
            <a:ext cx="8186738" cy="5091112"/>
          </a:xfrm>
        </p:spPr>
        <p:txBody>
          <a:bodyPr/>
          <a:lstStyle/>
          <a:p>
            <a:pPr>
              <a:buFont typeface="Wingdings 3" pitchFamily="18" charset="2"/>
              <a:buNone/>
            </a:pPr>
            <a:r>
              <a:rPr lang="en-US" altLang="zh-CN" smtClean="0">
                <a:solidFill>
                  <a:srgbClr val="0070C0"/>
                </a:solidFill>
                <a:latin typeface="宋体" pitchFamily="2" charset="-122"/>
                <a:ea typeface="宋体" pitchFamily="2" charset="-122"/>
              </a:rPr>
              <a:t>2.2 </a:t>
            </a:r>
            <a:r>
              <a:rPr lang="zh-CN" altLang="en-US" smtClean="0">
                <a:solidFill>
                  <a:srgbClr val="0070C0"/>
                </a:solidFill>
                <a:latin typeface="宋体" pitchFamily="2" charset="-122"/>
                <a:ea typeface="宋体" pitchFamily="2" charset="-122"/>
              </a:rPr>
              <a:t>对于接受骨科大手术（</a:t>
            </a:r>
            <a:r>
              <a:rPr lang="en-US" altLang="zh-CN" smtClean="0">
                <a:solidFill>
                  <a:srgbClr val="0070C0"/>
                </a:solidFill>
                <a:latin typeface="宋体" pitchFamily="2" charset="-122"/>
                <a:ea typeface="宋体" pitchFamily="2" charset="-122"/>
              </a:rPr>
              <a:t>THA </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TKA </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HFS</a:t>
            </a:r>
            <a:r>
              <a:rPr lang="zh-CN" altLang="en-US" smtClean="0">
                <a:solidFill>
                  <a:srgbClr val="0070C0"/>
                </a:solidFill>
                <a:latin typeface="宋体" pitchFamily="2" charset="-122"/>
                <a:ea typeface="宋体" pitchFamily="2" charset="-122"/>
              </a:rPr>
              <a:t>）且接受</a:t>
            </a:r>
            <a:r>
              <a:rPr lang="en-US" altLang="zh-CN" smtClean="0">
                <a:solidFill>
                  <a:srgbClr val="0070C0"/>
                </a:solidFill>
                <a:latin typeface="宋体" pitchFamily="2" charset="-122"/>
                <a:ea typeface="宋体" pitchFamily="2" charset="-122"/>
              </a:rPr>
              <a:t>LMWH</a:t>
            </a:r>
            <a:r>
              <a:rPr lang="zh-CN" altLang="en-US" smtClean="0">
                <a:solidFill>
                  <a:srgbClr val="0070C0"/>
                </a:solidFill>
                <a:latin typeface="宋体" pitchFamily="2" charset="-122"/>
                <a:ea typeface="宋体" pitchFamily="2" charset="-122"/>
              </a:rPr>
              <a:t>作为药物预防措施的患者，我们建议在术前</a:t>
            </a:r>
            <a:r>
              <a:rPr lang="en-US" altLang="zh-CN" smtClean="0">
                <a:solidFill>
                  <a:srgbClr val="0070C0"/>
                </a:solidFill>
                <a:latin typeface="宋体" pitchFamily="2" charset="-122"/>
                <a:ea typeface="宋体" pitchFamily="2" charset="-122"/>
              </a:rPr>
              <a:t>12</a:t>
            </a:r>
            <a:r>
              <a:rPr lang="zh-CN" altLang="en-US" smtClean="0">
                <a:solidFill>
                  <a:srgbClr val="0070C0"/>
                </a:solidFill>
                <a:latin typeface="宋体" pitchFamily="2" charset="-122"/>
                <a:ea typeface="宋体" pitchFamily="2" charset="-122"/>
              </a:rPr>
              <a:t>小时或以上开始用药，或在术后</a:t>
            </a:r>
            <a:r>
              <a:rPr lang="en-US" altLang="zh-CN" smtClean="0">
                <a:solidFill>
                  <a:srgbClr val="0070C0"/>
                </a:solidFill>
                <a:latin typeface="宋体" pitchFamily="2" charset="-122"/>
                <a:ea typeface="宋体" pitchFamily="2" charset="-122"/>
              </a:rPr>
              <a:t>12</a:t>
            </a:r>
            <a:r>
              <a:rPr lang="zh-CN" altLang="en-US" smtClean="0">
                <a:solidFill>
                  <a:srgbClr val="0070C0"/>
                </a:solidFill>
                <a:latin typeface="宋体" pitchFamily="2" charset="-122"/>
                <a:ea typeface="宋体" pitchFamily="2" charset="-122"/>
              </a:rPr>
              <a:t>小时或以上开始用药，而不是在术前</a:t>
            </a:r>
            <a:r>
              <a:rPr lang="en-US" altLang="zh-CN" smtClean="0">
                <a:solidFill>
                  <a:srgbClr val="0070C0"/>
                </a:solidFill>
                <a:latin typeface="宋体" pitchFamily="2" charset="-122"/>
                <a:ea typeface="宋体" pitchFamily="2" charset="-122"/>
              </a:rPr>
              <a:t>4</a:t>
            </a:r>
            <a:r>
              <a:rPr lang="zh-CN" altLang="en-US" smtClean="0">
                <a:solidFill>
                  <a:srgbClr val="0070C0"/>
                </a:solidFill>
                <a:latin typeface="宋体" pitchFamily="2" charset="-122"/>
                <a:ea typeface="宋体" pitchFamily="2" charset="-122"/>
              </a:rPr>
              <a:t>小时内或术后</a:t>
            </a:r>
            <a:r>
              <a:rPr lang="en-US" altLang="zh-CN" smtClean="0">
                <a:solidFill>
                  <a:srgbClr val="0070C0"/>
                </a:solidFill>
                <a:latin typeface="宋体" pitchFamily="2" charset="-122"/>
                <a:ea typeface="宋体" pitchFamily="2" charset="-122"/>
              </a:rPr>
              <a:t>4</a:t>
            </a:r>
            <a:r>
              <a:rPr lang="zh-CN" altLang="en-US" smtClean="0">
                <a:solidFill>
                  <a:srgbClr val="0070C0"/>
                </a:solidFill>
                <a:latin typeface="宋体" pitchFamily="2" charset="-122"/>
                <a:ea typeface="宋体" pitchFamily="2" charset="-122"/>
              </a:rPr>
              <a:t>小时内（</a:t>
            </a:r>
            <a:r>
              <a:rPr lang="en-US" altLang="zh-CN" smtClean="0">
                <a:solidFill>
                  <a:srgbClr val="0070C0"/>
                </a:solidFill>
                <a:latin typeface="宋体" pitchFamily="2" charset="-122"/>
                <a:ea typeface="宋体" pitchFamily="2" charset="-122"/>
              </a:rPr>
              <a:t>1B</a:t>
            </a:r>
            <a:r>
              <a:rPr lang="zh-CN" altLang="en-US" smtClean="0">
                <a:solidFill>
                  <a:srgbClr val="0070C0"/>
                </a:solidFill>
                <a:latin typeface="宋体" pitchFamily="2" charset="-122"/>
                <a:ea typeface="宋体" pitchFamily="2" charset="-122"/>
              </a:rPr>
              <a:t>级）。</a:t>
            </a:r>
            <a:endParaRPr lang="en-US" altLang="zh-CN" smtClean="0">
              <a:solidFill>
                <a:srgbClr val="0070C0"/>
              </a:solidFill>
              <a:latin typeface="宋体" pitchFamily="2" charset="-122"/>
              <a:ea typeface="宋体" pitchFamily="2" charset="-122"/>
            </a:endParaRPr>
          </a:p>
          <a:p>
            <a:pPr>
              <a:buFont typeface="Wingdings 3" pitchFamily="18" charset="2"/>
              <a:buNone/>
            </a:pPr>
            <a:r>
              <a:rPr lang="en-US" altLang="zh-CN" smtClean="0">
                <a:solidFill>
                  <a:srgbClr val="0070C0"/>
                </a:solidFill>
                <a:latin typeface="宋体" pitchFamily="2" charset="-122"/>
                <a:ea typeface="宋体" pitchFamily="2" charset="-122"/>
              </a:rPr>
              <a:t>2.3.1. </a:t>
            </a:r>
            <a:r>
              <a:rPr lang="zh-CN" altLang="en-US" smtClean="0">
                <a:solidFill>
                  <a:srgbClr val="0070C0"/>
                </a:solidFill>
                <a:latin typeface="宋体" pitchFamily="2" charset="-122"/>
                <a:ea typeface="宋体" pitchFamily="2" charset="-122"/>
              </a:rPr>
              <a:t>对于接受</a:t>
            </a:r>
            <a:r>
              <a:rPr lang="en-US" altLang="zh-CN" smtClean="0">
                <a:solidFill>
                  <a:srgbClr val="0070C0"/>
                </a:solidFill>
                <a:latin typeface="宋体" pitchFamily="2" charset="-122"/>
                <a:ea typeface="宋体" pitchFamily="2" charset="-122"/>
              </a:rPr>
              <a:t>THA</a:t>
            </a:r>
            <a:r>
              <a:rPr lang="zh-CN" altLang="en-US" smtClean="0">
                <a:solidFill>
                  <a:srgbClr val="0070C0"/>
                </a:solidFill>
                <a:latin typeface="宋体" pitchFamily="2" charset="-122"/>
                <a:ea typeface="宋体" pitchFamily="2" charset="-122"/>
              </a:rPr>
              <a:t>或</a:t>
            </a:r>
            <a:r>
              <a:rPr lang="en-US" altLang="zh-CN" smtClean="0">
                <a:solidFill>
                  <a:srgbClr val="0070C0"/>
                </a:solidFill>
                <a:latin typeface="宋体" pitchFamily="2" charset="-122"/>
                <a:ea typeface="宋体" pitchFamily="2" charset="-122"/>
              </a:rPr>
              <a:t>TKA</a:t>
            </a:r>
            <a:r>
              <a:rPr lang="zh-CN" altLang="en-US" smtClean="0">
                <a:solidFill>
                  <a:srgbClr val="0070C0"/>
                </a:solidFill>
                <a:latin typeface="宋体" pitchFamily="2" charset="-122"/>
                <a:ea typeface="宋体" pitchFamily="2" charset="-122"/>
              </a:rPr>
              <a:t>手术的患者，不论是否同时使用</a:t>
            </a:r>
            <a:r>
              <a:rPr lang="en-US" altLang="zh-CN" smtClean="0">
                <a:solidFill>
                  <a:srgbClr val="0070C0"/>
                </a:solidFill>
                <a:latin typeface="宋体" pitchFamily="2" charset="-122"/>
                <a:ea typeface="宋体" pitchFamily="2" charset="-122"/>
              </a:rPr>
              <a:t>IPCD</a:t>
            </a:r>
            <a:r>
              <a:rPr lang="zh-CN" altLang="en-US" smtClean="0">
                <a:solidFill>
                  <a:srgbClr val="0070C0"/>
                </a:solidFill>
                <a:latin typeface="宋体" pitchFamily="2" charset="-122"/>
                <a:ea typeface="宋体" pitchFamily="2" charset="-122"/>
              </a:rPr>
              <a:t>或治疗时间多长，我们建议 优先选用</a:t>
            </a:r>
            <a:r>
              <a:rPr lang="en-US" altLang="zh-CN" smtClean="0">
                <a:solidFill>
                  <a:srgbClr val="0070C0"/>
                </a:solidFill>
                <a:latin typeface="宋体" pitchFamily="2" charset="-122"/>
                <a:ea typeface="宋体" pitchFamily="2" charset="-122"/>
              </a:rPr>
              <a:t>LMWH</a:t>
            </a:r>
            <a:r>
              <a:rPr lang="zh-CN" altLang="en-US" smtClean="0">
                <a:solidFill>
                  <a:srgbClr val="0070C0"/>
                </a:solidFill>
                <a:latin typeface="宋体" pitchFamily="2" charset="-122"/>
                <a:ea typeface="宋体" pitchFamily="2" charset="-122"/>
              </a:rPr>
              <a:t>，可选其他替代方法：磺达肝癸钠、阿哌沙班、达比加群、利伐沙班、 </a:t>
            </a:r>
            <a:r>
              <a:rPr lang="en-US" altLang="zh-CN" smtClean="0">
                <a:solidFill>
                  <a:srgbClr val="0070C0"/>
                </a:solidFill>
                <a:latin typeface="宋体" pitchFamily="2" charset="-122"/>
                <a:ea typeface="宋体" pitchFamily="2" charset="-122"/>
              </a:rPr>
              <a:t>LDUH  </a:t>
            </a:r>
            <a:r>
              <a:rPr lang="zh-CN" altLang="en-US" smtClean="0">
                <a:solidFill>
                  <a:srgbClr val="0070C0"/>
                </a:solidFill>
                <a:latin typeface="宋体" pitchFamily="2" charset="-122"/>
                <a:ea typeface="宋体" pitchFamily="2" charset="-122"/>
              </a:rPr>
              <a:t>（均为</a:t>
            </a:r>
            <a:r>
              <a:rPr lang="en-US" altLang="zh-CN" smtClean="0">
                <a:solidFill>
                  <a:srgbClr val="0070C0"/>
                </a:solidFill>
                <a:latin typeface="宋体" pitchFamily="2" charset="-122"/>
                <a:ea typeface="宋体" pitchFamily="2" charset="-122"/>
              </a:rPr>
              <a:t>2B</a:t>
            </a:r>
            <a:r>
              <a:rPr lang="zh-CN" altLang="en-US" smtClean="0">
                <a:solidFill>
                  <a:srgbClr val="0070C0"/>
                </a:solidFill>
                <a:latin typeface="宋体" pitchFamily="2" charset="-122"/>
                <a:ea typeface="宋体" pitchFamily="2" charset="-122"/>
              </a:rPr>
              <a:t>级）、调整剂量</a:t>
            </a:r>
            <a:r>
              <a:rPr lang="en-US" altLang="zh-CN" smtClean="0">
                <a:solidFill>
                  <a:srgbClr val="0070C0"/>
                </a:solidFill>
                <a:latin typeface="宋体" pitchFamily="2" charset="-122"/>
                <a:ea typeface="宋体" pitchFamily="2" charset="-122"/>
              </a:rPr>
              <a:t>VKA</a:t>
            </a:r>
            <a:r>
              <a:rPr lang="zh-CN" altLang="en-US" smtClean="0">
                <a:solidFill>
                  <a:srgbClr val="0070C0"/>
                </a:solidFill>
                <a:latin typeface="宋体" pitchFamily="2" charset="-122"/>
                <a:ea typeface="宋体" pitchFamily="2" charset="-122"/>
              </a:rPr>
              <a:t>或阿司匹林 （均为</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a:t>
            </a:r>
          </a:p>
          <a:p>
            <a:pPr eaLnBrk="1" hangingPunct="1">
              <a:buFont typeface="Wingdings 3" pitchFamily="18" charset="2"/>
              <a:buNone/>
            </a:pPr>
            <a:endParaRPr lang="zh-CN" altLang="en-US" smtClean="0">
              <a:solidFill>
                <a:srgbClr val="0070C0"/>
              </a:solidFill>
              <a:latin typeface="宋体" pitchFamily="2" charset="-122"/>
              <a:ea typeface="宋体" pitchFamily="2" charset="-122"/>
            </a:endParaRP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骨科手术患者的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2.3.1. </a:t>
            </a:r>
            <a:r>
              <a:rPr lang="zh-CN" altLang="en-US" smtClean="0">
                <a:solidFill>
                  <a:srgbClr val="0070C0"/>
                </a:solidFill>
                <a:latin typeface="宋体" pitchFamily="2" charset="-122"/>
                <a:ea typeface="宋体" pitchFamily="2" charset="-122"/>
              </a:rPr>
              <a:t>对于接受</a:t>
            </a:r>
            <a:r>
              <a:rPr lang="en-US" altLang="zh-CN" smtClean="0">
                <a:solidFill>
                  <a:srgbClr val="0070C0"/>
                </a:solidFill>
                <a:latin typeface="宋体" pitchFamily="2" charset="-122"/>
                <a:ea typeface="宋体" pitchFamily="2" charset="-122"/>
              </a:rPr>
              <a:t>THA</a:t>
            </a:r>
            <a:r>
              <a:rPr lang="zh-CN" altLang="en-US" smtClean="0">
                <a:solidFill>
                  <a:srgbClr val="0070C0"/>
                </a:solidFill>
                <a:latin typeface="宋体" pitchFamily="2" charset="-122"/>
                <a:ea typeface="宋体" pitchFamily="2" charset="-122"/>
              </a:rPr>
              <a:t>或</a:t>
            </a:r>
            <a:r>
              <a:rPr lang="en-US" altLang="zh-CN" smtClean="0">
                <a:solidFill>
                  <a:srgbClr val="0070C0"/>
                </a:solidFill>
                <a:latin typeface="宋体" pitchFamily="2" charset="-122"/>
                <a:ea typeface="宋体" pitchFamily="2" charset="-122"/>
              </a:rPr>
              <a:t>TKA</a:t>
            </a:r>
            <a:r>
              <a:rPr lang="zh-CN" altLang="en-US" smtClean="0">
                <a:solidFill>
                  <a:srgbClr val="0070C0"/>
                </a:solidFill>
                <a:latin typeface="宋体" pitchFamily="2" charset="-122"/>
                <a:ea typeface="宋体" pitchFamily="2" charset="-122"/>
              </a:rPr>
              <a:t>手术的患者，不论是否同时使用</a:t>
            </a:r>
            <a:r>
              <a:rPr lang="en-US" altLang="zh-CN" smtClean="0">
                <a:solidFill>
                  <a:srgbClr val="0070C0"/>
                </a:solidFill>
                <a:latin typeface="宋体" pitchFamily="2" charset="-122"/>
                <a:ea typeface="宋体" pitchFamily="2" charset="-122"/>
              </a:rPr>
              <a:t>IPCD</a:t>
            </a:r>
            <a:r>
              <a:rPr lang="zh-CN" altLang="en-US" smtClean="0">
                <a:solidFill>
                  <a:srgbClr val="0070C0"/>
                </a:solidFill>
                <a:latin typeface="宋体" pitchFamily="2" charset="-122"/>
                <a:ea typeface="宋体" pitchFamily="2" charset="-122"/>
              </a:rPr>
              <a:t>或治疗时间多长，我们建议 优先选用</a:t>
            </a:r>
            <a:r>
              <a:rPr lang="en-US" altLang="zh-CN" smtClean="0">
                <a:solidFill>
                  <a:srgbClr val="0070C0"/>
                </a:solidFill>
                <a:latin typeface="宋体" pitchFamily="2" charset="-122"/>
                <a:ea typeface="宋体" pitchFamily="2" charset="-122"/>
              </a:rPr>
              <a:t>LMWH</a:t>
            </a:r>
            <a:r>
              <a:rPr lang="zh-CN" altLang="en-US" smtClean="0">
                <a:solidFill>
                  <a:srgbClr val="0070C0"/>
                </a:solidFill>
                <a:latin typeface="宋体" pitchFamily="2" charset="-122"/>
                <a:ea typeface="宋体" pitchFamily="2" charset="-122"/>
              </a:rPr>
              <a:t>，可选其他替代方法：磺达肝癸钠、阿哌沙班、达比加群、利伐沙班、 </a:t>
            </a:r>
            <a:r>
              <a:rPr lang="en-US" altLang="zh-CN" smtClean="0">
                <a:solidFill>
                  <a:srgbClr val="0070C0"/>
                </a:solidFill>
                <a:latin typeface="宋体" pitchFamily="2" charset="-122"/>
                <a:ea typeface="宋体" pitchFamily="2" charset="-122"/>
              </a:rPr>
              <a:t>LDUH  </a:t>
            </a:r>
            <a:r>
              <a:rPr lang="zh-CN" altLang="en-US" smtClean="0">
                <a:solidFill>
                  <a:srgbClr val="0070C0"/>
                </a:solidFill>
                <a:latin typeface="宋体" pitchFamily="2" charset="-122"/>
                <a:ea typeface="宋体" pitchFamily="2" charset="-122"/>
              </a:rPr>
              <a:t>（均为</a:t>
            </a:r>
            <a:r>
              <a:rPr lang="en-US" altLang="zh-CN" smtClean="0">
                <a:solidFill>
                  <a:srgbClr val="0070C0"/>
                </a:solidFill>
                <a:latin typeface="宋体" pitchFamily="2" charset="-122"/>
                <a:ea typeface="宋体" pitchFamily="2" charset="-122"/>
              </a:rPr>
              <a:t>2B</a:t>
            </a:r>
            <a:r>
              <a:rPr lang="zh-CN" altLang="en-US" smtClean="0">
                <a:solidFill>
                  <a:srgbClr val="0070C0"/>
                </a:solidFill>
                <a:latin typeface="宋体" pitchFamily="2" charset="-122"/>
                <a:ea typeface="宋体" pitchFamily="2" charset="-122"/>
              </a:rPr>
              <a:t>级）、调整剂量</a:t>
            </a:r>
            <a:r>
              <a:rPr lang="en-US" altLang="zh-CN" smtClean="0">
                <a:solidFill>
                  <a:srgbClr val="0070C0"/>
                </a:solidFill>
                <a:latin typeface="宋体" pitchFamily="2" charset="-122"/>
                <a:ea typeface="宋体" pitchFamily="2" charset="-122"/>
              </a:rPr>
              <a:t>VKA</a:t>
            </a:r>
            <a:r>
              <a:rPr lang="zh-CN" altLang="en-US" smtClean="0">
                <a:solidFill>
                  <a:srgbClr val="0070C0"/>
                </a:solidFill>
                <a:latin typeface="宋体" pitchFamily="2" charset="-122"/>
                <a:ea typeface="宋体" pitchFamily="2" charset="-122"/>
              </a:rPr>
              <a:t>或阿司匹林 （均为</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 </a:t>
            </a:r>
          </a:p>
          <a:p>
            <a:pPr eaLnBrk="1" hangingPunct="1">
              <a:buFont typeface="Wingdings 3" pitchFamily="18" charset="2"/>
              <a:buNone/>
            </a:pPr>
            <a:r>
              <a:rPr lang="en-US" altLang="zh-CN" smtClean="0">
                <a:solidFill>
                  <a:srgbClr val="0070C0"/>
                </a:solidFill>
                <a:latin typeface="宋体" pitchFamily="2" charset="-122"/>
                <a:ea typeface="宋体" pitchFamily="2" charset="-122"/>
              </a:rPr>
              <a:t>2.4. </a:t>
            </a:r>
            <a:r>
              <a:rPr lang="zh-CN" altLang="en-US" smtClean="0">
                <a:solidFill>
                  <a:srgbClr val="0070C0"/>
                </a:solidFill>
                <a:latin typeface="宋体" pitchFamily="2" charset="-122"/>
                <a:ea typeface="宋体" pitchFamily="2" charset="-122"/>
              </a:rPr>
              <a:t>对于接受大型骨科手术的患者，我们建议抗栓预防延期至患者出院后，最长至术后</a:t>
            </a:r>
            <a:r>
              <a:rPr lang="en-US" altLang="zh-CN" smtClean="0">
                <a:solidFill>
                  <a:srgbClr val="0070C0"/>
                </a:solidFill>
                <a:latin typeface="宋体" pitchFamily="2" charset="-122"/>
                <a:ea typeface="宋体" pitchFamily="2" charset="-122"/>
              </a:rPr>
              <a:t>35</a:t>
            </a:r>
            <a:r>
              <a:rPr lang="zh-CN" altLang="en-US" smtClean="0">
                <a:solidFill>
                  <a:srgbClr val="0070C0"/>
                </a:solidFill>
                <a:latin typeface="宋体" pitchFamily="2" charset="-122"/>
                <a:ea typeface="宋体" pitchFamily="2" charset="-122"/>
              </a:rPr>
              <a:t>天，而不是仅</a:t>
            </a:r>
            <a:r>
              <a:rPr lang="en-US" altLang="zh-CN" smtClean="0">
                <a:solidFill>
                  <a:srgbClr val="0070C0"/>
                </a:solidFill>
                <a:latin typeface="宋体" pitchFamily="2" charset="-122"/>
                <a:ea typeface="宋体" pitchFamily="2" charset="-122"/>
              </a:rPr>
              <a:t>10</a:t>
            </a:r>
            <a:r>
              <a:rPr lang="zh-CN" altLang="en-US" smtClean="0">
                <a:solidFill>
                  <a:srgbClr val="0070C0"/>
                </a:solidFill>
                <a:latin typeface="宋体" pitchFamily="2" charset="-122"/>
                <a:ea typeface="宋体" pitchFamily="2" charset="-122"/>
              </a:rPr>
              <a:t>至</a:t>
            </a:r>
            <a:r>
              <a:rPr lang="en-US" altLang="zh-CN" smtClean="0">
                <a:solidFill>
                  <a:srgbClr val="0070C0"/>
                </a:solidFill>
                <a:latin typeface="宋体" pitchFamily="2" charset="-122"/>
                <a:ea typeface="宋体" pitchFamily="2" charset="-122"/>
              </a:rPr>
              <a:t>14</a:t>
            </a:r>
            <a:r>
              <a:rPr lang="zh-CN" altLang="en-US" smtClean="0">
                <a:solidFill>
                  <a:srgbClr val="0070C0"/>
                </a:solidFill>
                <a:latin typeface="宋体" pitchFamily="2" charset="-122"/>
                <a:ea typeface="宋体" pitchFamily="2" charset="-122"/>
              </a:rPr>
              <a:t>天 （</a:t>
            </a:r>
            <a:r>
              <a:rPr lang="en-US" altLang="zh-CN" smtClean="0">
                <a:solidFill>
                  <a:srgbClr val="0070C0"/>
                </a:solidFill>
                <a:latin typeface="宋体" pitchFamily="2" charset="-122"/>
                <a:ea typeface="宋体" pitchFamily="2" charset="-122"/>
              </a:rPr>
              <a:t>2B</a:t>
            </a:r>
            <a:r>
              <a:rPr lang="zh-CN" altLang="en-US" smtClean="0">
                <a:solidFill>
                  <a:srgbClr val="0070C0"/>
                </a:solidFill>
                <a:latin typeface="宋体" pitchFamily="2" charset="-122"/>
                <a:ea typeface="宋体" pitchFamily="2" charset="-122"/>
              </a:rPr>
              <a:t>级）。 </a:t>
            </a:r>
          </a:p>
          <a:p>
            <a:pPr eaLnBrk="1" hangingPunct="1">
              <a:buFont typeface="Wingdings 3" pitchFamily="18" charset="2"/>
              <a:buNone/>
            </a:pPr>
            <a:endParaRPr lang="zh-CN" altLang="en-US" smtClean="0">
              <a:solidFill>
                <a:srgbClr val="0070C0"/>
              </a:solidFill>
              <a:latin typeface="宋体" pitchFamily="2" charset="-122"/>
              <a:ea typeface="宋体" pitchFamily="2" charset="-122"/>
            </a:endParaRP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骨科手术患者的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2.5. </a:t>
            </a:r>
            <a:r>
              <a:rPr lang="zh-CN" altLang="en-US" smtClean="0">
                <a:solidFill>
                  <a:srgbClr val="0070C0"/>
                </a:solidFill>
                <a:latin typeface="宋体" pitchFamily="2" charset="-122"/>
                <a:ea typeface="宋体" pitchFamily="2" charset="-122"/>
              </a:rPr>
              <a:t>对于接受大型骨科手术的患者，我们建议在住院期间给予抗栓药物和</a:t>
            </a:r>
            <a:r>
              <a:rPr lang="en-US" altLang="zh-CN" smtClean="0">
                <a:solidFill>
                  <a:srgbClr val="0070C0"/>
                </a:solidFill>
                <a:latin typeface="宋体" pitchFamily="2" charset="-122"/>
                <a:ea typeface="宋体" pitchFamily="2" charset="-122"/>
              </a:rPr>
              <a:t>IPCD</a:t>
            </a:r>
            <a:r>
              <a:rPr lang="zh-CN" altLang="en-US" smtClean="0">
                <a:solidFill>
                  <a:srgbClr val="0070C0"/>
                </a:solidFill>
                <a:latin typeface="宋体" pitchFamily="2" charset="-122"/>
                <a:ea typeface="宋体" pitchFamily="2" charset="-122"/>
              </a:rPr>
              <a:t>的双重预防 </a:t>
            </a:r>
          </a:p>
          <a:p>
            <a:pPr eaLnBrk="1" hangingPunct="1">
              <a:buFont typeface="Wingdings 3" pitchFamily="18" charset="2"/>
              <a:buNone/>
            </a:pPr>
            <a:r>
              <a:rPr lang="zh-CN" altLang="en-US" smtClean="0">
                <a:solidFill>
                  <a:srgbClr val="0070C0"/>
                </a:solidFill>
                <a:latin typeface="宋体" pitchFamily="2" charset="-122"/>
                <a:ea typeface="宋体" pitchFamily="2" charset="-122"/>
              </a:rPr>
              <a:t> （</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 </a:t>
            </a:r>
          </a:p>
          <a:p>
            <a:pPr eaLnBrk="1" hangingPunct="1">
              <a:buFont typeface="Wingdings 3" pitchFamily="18" charset="2"/>
              <a:buNone/>
            </a:pPr>
            <a:endParaRPr lang="zh-CN" altLang="en-US" smtClean="0">
              <a:solidFill>
                <a:srgbClr val="0070C0"/>
              </a:solidFill>
              <a:latin typeface="宋体" pitchFamily="2" charset="-122"/>
              <a:ea typeface="宋体" pitchFamily="2" charset="-122"/>
            </a:endParaRPr>
          </a:p>
          <a:p>
            <a:pPr eaLnBrk="1" hangingPunct="1">
              <a:buFont typeface="Wingdings 3" pitchFamily="18" charset="2"/>
              <a:buNone/>
            </a:pPr>
            <a:r>
              <a:rPr lang="zh-CN" altLang="en-US" smtClean="0">
                <a:solidFill>
                  <a:srgbClr val="0070C0"/>
                </a:solidFill>
                <a:latin typeface="宋体" pitchFamily="2" charset="-122"/>
                <a:ea typeface="宋体" pitchFamily="2" charset="-122"/>
              </a:rPr>
              <a:t>说明：我们建议只使用便携式、电池供电的</a:t>
            </a:r>
            <a:r>
              <a:rPr lang="en-US" altLang="zh-CN" smtClean="0">
                <a:solidFill>
                  <a:srgbClr val="0070C0"/>
                </a:solidFill>
                <a:latin typeface="宋体" pitchFamily="2" charset="-122"/>
                <a:ea typeface="宋体" pitchFamily="2" charset="-122"/>
              </a:rPr>
              <a:t>IPCD</a:t>
            </a:r>
            <a:r>
              <a:rPr lang="zh-CN" altLang="en-US" smtClean="0">
                <a:solidFill>
                  <a:srgbClr val="0070C0"/>
                </a:solidFill>
                <a:latin typeface="宋体" pitchFamily="2" charset="-122"/>
                <a:ea typeface="宋体" pitchFamily="2" charset="-122"/>
              </a:rPr>
              <a:t>，以便能每天准确记录和报告住院和门诊患者的配带时间。应努力每天使用</a:t>
            </a:r>
            <a:r>
              <a:rPr lang="en-US" altLang="zh-CN" smtClean="0">
                <a:solidFill>
                  <a:srgbClr val="0070C0"/>
                </a:solidFill>
                <a:latin typeface="宋体" pitchFamily="2" charset="-122"/>
                <a:ea typeface="宋体" pitchFamily="2" charset="-122"/>
              </a:rPr>
              <a:t>18</a:t>
            </a:r>
            <a:r>
              <a:rPr lang="zh-CN" altLang="en-US" smtClean="0">
                <a:solidFill>
                  <a:srgbClr val="0070C0"/>
                </a:solidFill>
                <a:latin typeface="宋体" pitchFamily="2" charset="-122"/>
                <a:ea typeface="宋体" pitchFamily="2" charset="-122"/>
              </a:rPr>
              <a:t>小时以上。那些重视药物预防和</a:t>
            </a:r>
            <a:r>
              <a:rPr lang="en-US" altLang="zh-CN" smtClean="0">
                <a:solidFill>
                  <a:srgbClr val="0070C0"/>
                </a:solidFill>
                <a:latin typeface="宋体" pitchFamily="2" charset="-122"/>
                <a:ea typeface="宋体" pitchFamily="2" charset="-122"/>
              </a:rPr>
              <a:t>IPCD</a:t>
            </a:r>
            <a:r>
              <a:rPr lang="zh-CN" altLang="en-US" smtClean="0">
                <a:solidFill>
                  <a:srgbClr val="0070C0"/>
                </a:solidFill>
                <a:latin typeface="宋体" pitchFamily="2" charset="-122"/>
                <a:ea typeface="宋体" pitchFamily="2" charset="-122"/>
              </a:rPr>
              <a:t>预防措施带来的不良后果的患者，可能会拒绝使用双重预防措施。 </a:t>
            </a:r>
          </a:p>
          <a:p>
            <a:pPr eaLnBrk="1" hangingPunct="1">
              <a:buFont typeface="Wingdings 3" pitchFamily="18" charset="2"/>
              <a:buNone/>
            </a:pPr>
            <a:endParaRPr lang="zh-CN" altLang="en-US" smtClean="0">
              <a:solidFill>
                <a:srgbClr val="0070C0"/>
              </a:solidFill>
              <a:latin typeface="宋体" pitchFamily="2" charset="-122"/>
              <a:ea typeface="宋体" pitchFamily="2" charset="-122"/>
            </a:endParaRP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骨科手术患者的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2.6. </a:t>
            </a:r>
            <a:r>
              <a:rPr lang="zh-CN" altLang="en-US" smtClean="0">
                <a:solidFill>
                  <a:srgbClr val="0070C0"/>
                </a:solidFill>
                <a:latin typeface="宋体" pitchFamily="2" charset="-122"/>
                <a:ea typeface="宋体" pitchFamily="2" charset="-122"/>
              </a:rPr>
              <a:t>对于接受大型骨科手术且出血风险升高的患者，我们建议使用</a:t>
            </a:r>
            <a:r>
              <a:rPr lang="en-US" altLang="zh-CN" smtClean="0">
                <a:solidFill>
                  <a:srgbClr val="0070C0"/>
                </a:solidFill>
                <a:latin typeface="宋体" pitchFamily="2" charset="-122"/>
                <a:ea typeface="宋体" pitchFamily="2" charset="-122"/>
              </a:rPr>
              <a:t>IPCD</a:t>
            </a:r>
            <a:r>
              <a:rPr lang="zh-CN" altLang="en-US" smtClean="0">
                <a:solidFill>
                  <a:srgbClr val="0070C0"/>
                </a:solidFill>
                <a:latin typeface="宋体" pitchFamily="2" charset="-122"/>
                <a:ea typeface="宋体" pitchFamily="2" charset="-122"/>
              </a:rPr>
              <a:t>或不给予预防，而不是药物治疗 （</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级）。 </a:t>
            </a:r>
          </a:p>
          <a:p>
            <a:pPr eaLnBrk="1" hangingPunct="1">
              <a:buFont typeface="Wingdings 3" pitchFamily="18" charset="2"/>
              <a:buNone/>
            </a:pPr>
            <a:r>
              <a:rPr lang="zh-CN" altLang="en-US" smtClean="0">
                <a:solidFill>
                  <a:srgbClr val="0070C0"/>
                </a:solidFill>
                <a:latin typeface="宋体" pitchFamily="2" charset="-122"/>
                <a:ea typeface="宋体" pitchFamily="2" charset="-122"/>
              </a:rPr>
              <a:t>说明：我们建议只使用便携式、电池供电的</a:t>
            </a:r>
            <a:r>
              <a:rPr lang="en-US" altLang="zh-CN" smtClean="0">
                <a:solidFill>
                  <a:srgbClr val="0070C0"/>
                </a:solidFill>
                <a:latin typeface="宋体" pitchFamily="2" charset="-122"/>
                <a:ea typeface="宋体" pitchFamily="2" charset="-122"/>
              </a:rPr>
              <a:t>IPCD</a:t>
            </a:r>
            <a:r>
              <a:rPr lang="zh-CN" altLang="en-US" smtClean="0">
                <a:solidFill>
                  <a:srgbClr val="0070C0"/>
                </a:solidFill>
                <a:latin typeface="宋体" pitchFamily="2" charset="-122"/>
                <a:ea typeface="宋体" pitchFamily="2" charset="-122"/>
              </a:rPr>
              <a:t>，以便能每天准确记录和报告住院和门诊患者的配带时间。应努力每天使用</a:t>
            </a:r>
            <a:r>
              <a:rPr lang="en-US" altLang="zh-CN" smtClean="0">
                <a:solidFill>
                  <a:srgbClr val="0070C0"/>
                </a:solidFill>
                <a:latin typeface="宋体" pitchFamily="2" charset="-122"/>
                <a:ea typeface="宋体" pitchFamily="2" charset="-122"/>
              </a:rPr>
              <a:t>18</a:t>
            </a:r>
            <a:r>
              <a:rPr lang="zh-CN" altLang="en-US" smtClean="0">
                <a:solidFill>
                  <a:srgbClr val="0070C0"/>
                </a:solidFill>
                <a:latin typeface="宋体" pitchFamily="2" charset="-122"/>
                <a:ea typeface="宋体" pitchFamily="2" charset="-122"/>
              </a:rPr>
              <a:t>小时以上。那些重视</a:t>
            </a:r>
            <a:r>
              <a:rPr lang="en-US" altLang="zh-CN" smtClean="0">
                <a:solidFill>
                  <a:srgbClr val="0070C0"/>
                </a:solidFill>
                <a:latin typeface="宋体" pitchFamily="2" charset="-122"/>
                <a:ea typeface="宋体" pitchFamily="2" charset="-122"/>
              </a:rPr>
              <a:t>IPCD</a:t>
            </a:r>
            <a:r>
              <a:rPr lang="zh-CN" altLang="en-US" smtClean="0">
                <a:solidFill>
                  <a:srgbClr val="0070C0"/>
                </a:solidFill>
                <a:latin typeface="宋体" pitchFamily="2" charset="-122"/>
                <a:ea typeface="宋体" pitchFamily="2" charset="-122"/>
              </a:rPr>
              <a:t>带来的不便和不适且轻视药物带来的出血的小幅度绝对风险的患者，当只有一项出血风险出现（特别是连续使用抗血小板药物）的情况下，选择药物预防血栓形成优于</a:t>
            </a:r>
            <a:r>
              <a:rPr lang="en-US" altLang="zh-CN" smtClean="0">
                <a:solidFill>
                  <a:srgbClr val="0070C0"/>
                </a:solidFill>
                <a:latin typeface="宋体" pitchFamily="2" charset="-122"/>
                <a:ea typeface="宋体" pitchFamily="2" charset="-122"/>
              </a:rPr>
              <a:t>IPCD</a:t>
            </a:r>
            <a:r>
              <a:rPr lang="zh-CN" altLang="en-US" smtClean="0">
                <a:solidFill>
                  <a:srgbClr val="0070C0"/>
                </a:solidFill>
                <a:latin typeface="宋体" pitchFamily="2" charset="-122"/>
                <a:ea typeface="宋体" pitchFamily="2" charset="-122"/>
              </a:rPr>
              <a:t>。 </a:t>
            </a: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骨科手术患者的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内容占位符 1"/>
          <p:cNvSpPr>
            <a:spLocks noGrp="1"/>
          </p:cNvSpPr>
          <p:nvPr>
            <p:ph idx="1"/>
          </p:nvPr>
        </p:nvSpPr>
        <p:spPr/>
        <p:txBody>
          <a:bodyPr/>
          <a:lstStyle/>
          <a:p>
            <a:pPr marL="365125" lvl="2" indent="-255588" eaLnBrk="1" hangingPunct="1">
              <a:spcBef>
                <a:spcPts val="400"/>
              </a:spcBef>
              <a:buClr>
                <a:schemeClr val="accent1"/>
              </a:buClr>
              <a:buSzPct val="68000"/>
              <a:buFont typeface="Wingdings 2" pitchFamily="18" charset="2"/>
              <a:buNone/>
            </a:pPr>
            <a:r>
              <a:rPr lang="en-US" altLang="zh-CN" sz="2700" smtClean="0">
                <a:solidFill>
                  <a:srgbClr val="0070C0"/>
                </a:solidFill>
                <a:latin typeface="宋体" pitchFamily="2" charset="-122"/>
                <a:ea typeface="宋体" pitchFamily="2" charset="-122"/>
              </a:rPr>
              <a:t>2.7. </a:t>
            </a:r>
            <a:r>
              <a:rPr lang="zh-CN" altLang="en-US" sz="2700" smtClean="0">
                <a:solidFill>
                  <a:srgbClr val="0070C0"/>
                </a:solidFill>
                <a:latin typeface="宋体" pitchFamily="2" charset="-122"/>
                <a:ea typeface="宋体" pitchFamily="2" charset="-122"/>
              </a:rPr>
              <a:t>对于接受大型骨科手术且拒绝或不配合药物注射或使用</a:t>
            </a:r>
            <a:r>
              <a:rPr lang="en-US" altLang="zh-CN" sz="2700" smtClean="0">
                <a:solidFill>
                  <a:srgbClr val="0070C0"/>
                </a:solidFill>
                <a:latin typeface="宋体" pitchFamily="2" charset="-122"/>
                <a:ea typeface="宋体" pitchFamily="2" charset="-122"/>
              </a:rPr>
              <a:t>IPCD</a:t>
            </a:r>
            <a:r>
              <a:rPr lang="zh-CN" altLang="en-US" sz="2700" smtClean="0">
                <a:solidFill>
                  <a:srgbClr val="0070C0"/>
                </a:solidFill>
                <a:latin typeface="宋体" pitchFamily="2" charset="-122"/>
                <a:ea typeface="宋体" pitchFamily="2" charset="-122"/>
              </a:rPr>
              <a:t>的患者，我们建议使用阿 哌沙班或达比加群 （如果没有阿哌沙班或达比加群，可以用利伐沙班或剂量调整</a:t>
            </a:r>
            <a:r>
              <a:rPr lang="en-US" altLang="zh-CN" sz="2700" smtClean="0">
                <a:solidFill>
                  <a:srgbClr val="0070C0"/>
                </a:solidFill>
                <a:latin typeface="宋体" pitchFamily="2" charset="-122"/>
                <a:ea typeface="宋体" pitchFamily="2" charset="-122"/>
              </a:rPr>
              <a:t>VKA</a:t>
            </a:r>
            <a:r>
              <a:rPr lang="zh-CN" altLang="en-US" sz="2700" smtClean="0">
                <a:solidFill>
                  <a:srgbClr val="0070C0"/>
                </a:solidFill>
                <a:latin typeface="宋体" pitchFamily="2" charset="-122"/>
                <a:ea typeface="宋体" pitchFamily="2" charset="-122"/>
              </a:rPr>
              <a:t>代替），而不是其他形式的预防措施 （均为</a:t>
            </a:r>
            <a:r>
              <a:rPr lang="en-US" altLang="zh-CN" sz="2700" smtClean="0">
                <a:solidFill>
                  <a:srgbClr val="0070C0"/>
                </a:solidFill>
                <a:latin typeface="宋体" pitchFamily="2" charset="-122"/>
                <a:ea typeface="宋体" pitchFamily="2" charset="-122"/>
              </a:rPr>
              <a:t>1B</a:t>
            </a:r>
            <a:r>
              <a:rPr lang="zh-CN" altLang="en-US" sz="2700" smtClean="0">
                <a:solidFill>
                  <a:srgbClr val="0070C0"/>
                </a:solidFill>
                <a:latin typeface="宋体" pitchFamily="2" charset="-122"/>
                <a:ea typeface="宋体" pitchFamily="2" charset="-122"/>
              </a:rPr>
              <a:t>级）。 </a:t>
            </a:r>
          </a:p>
          <a:p>
            <a:pPr marL="365125" lvl="2" indent="-255588" eaLnBrk="1" hangingPunct="1">
              <a:spcBef>
                <a:spcPts val="400"/>
              </a:spcBef>
              <a:buClr>
                <a:schemeClr val="accent1"/>
              </a:buClr>
              <a:buSzPct val="68000"/>
              <a:buFont typeface="Wingdings 2" pitchFamily="18" charset="2"/>
              <a:buNone/>
            </a:pPr>
            <a:r>
              <a:rPr lang="en-US" altLang="zh-CN" sz="2700" smtClean="0">
                <a:solidFill>
                  <a:srgbClr val="0070C0"/>
                </a:solidFill>
                <a:latin typeface="宋体" pitchFamily="2" charset="-122"/>
                <a:ea typeface="宋体" pitchFamily="2" charset="-122"/>
              </a:rPr>
              <a:t>2.8. </a:t>
            </a:r>
            <a:r>
              <a:rPr lang="zh-CN" altLang="en-US" sz="2700" smtClean="0">
                <a:solidFill>
                  <a:srgbClr val="0070C0"/>
                </a:solidFill>
                <a:latin typeface="宋体" pitchFamily="2" charset="-122"/>
                <a:ea typeface="宋体" pitchFamily="2" charset="-122"/>
              </a:rPr>
              <a:t>对于接受大型骨科手术伴出血风险升高或对于药物和机械抗栓预防都有禁忌症的患者，我们不建议植入下腔静脉过滤器 （</a:t>
            </a:r>
            <a:r>
              <a:rPr lang="en-US" altLang="zh-CN" sz="2700" smtClean="0">
                <a:solidFill>
                  <a:srgbClr val="0070C0"/>
                </a:solidFill>
                <a:latin typeface="宋体" pitchFamily="2" charset="-122"/>
                <a:ea typeface="宋体" pitchFamily="2" charset="-122"/>
              </a:rPr>
              <a:t>IVC</a:t>
            </a:r>
            <a:r>
              <a:rPr lang="zh-CN" altLang="en-US" sz="2700" smtClean="0">
                <a:solidFill>
                  <a:srgbClr val="0070C0"/>
                </a:solidFill>
                <a:latin typeface="宋体" pitchFamily="2" charset="-122"/>
                <a:ea typeface="宋体" pitchFamily="2" charset="-122"/>
              </a:rPr>
              <a:t>）作为初级预防（</a:t>
            </a:r>
            <a:r>
              <a:rPr lang="en-US" altLang="zh-CN" sz="2700" smtClean="0">
                <a:solidFill>
                  <a:srgbClr val="0070C0"/>
                </a:solidFill>
                <a:latin typeface="宋体" pitchFamily="2" charset="-122"/>
                <a:ea typeface="宋体" pitchFamily="2" charset="-122"/>
              </a:rPr>
              <a:t>2C</a:t>
            </a:r>
            <a:r>
              <a:rPr lang="zh-CN" altLang="en-US" sz="2700" smtClean="0">
                <a:solidFill>
                  <a:srgbClr val="0070C0"/>
                </a:solidFill>
                <a:latin typeface="宋体" pitchFamily="2" charset="-122"/>
                <a:ea typeface="宋体" pitchFamily="2" charset="-122"/>
              </a:rPr>
              <a:t>级）。 </a:t>
            </a:r>
          </a:p>
          <a:p>
            <a:pPr marL="365125" lvl="2" indent="-255588" eaLnBrk="1" hangingPunct="1">
              <a:spcBef>
                <a:spcPts val="400"/>
              </a:spcBef>
              <a:buClr>
                <a:schemeClr val="accent1"/>
              </a:buClr>
              <a:buSzPct val="68000"/>
              <a:buFont typeface="Wingdings 2" pitchFamily="18" charset="2"/>
              <a:buNone/>
            </a:pPr>
            <a:endParaRPr lang="zh-CN" altLang="en-US" sz="2700" smtClean="0">
              <a:solidFill>
                <a:srgbClr val="0070C0"/>
              </a:solidFill>
              <a:latin typeface="宋体" pitchFamily="2" charset="-122"/>
              <a:ea typeface="宋体" pitchFamily="2" charset="-122"/>
            </a:endParaRPr>
          </a:p>
          <a:p>
            <a:pPr marL="365125" lvl="2" indent="-255588" eaLnBrk="1" hangingPunct="1">
              <a:spcBef>
                <a:spcPts val="400"/>
              </a:spcBef>
              <a:buClr>
                <a:schemeClr val="accent1"/>
              </a:buClr>
              <a:buSzPct val="68000"/>
              <a:buFont typeface="Wingdings 2" pitchFamily="18" charset="2"/>
              <a:buNone/>
            </a:pPr>
            <a:r>
              <a:rPr lang="zh-CN" altLang="en-US" sz="2700" smtClean="0">
                <a:solidFill>
                  <a:srgbClr val="0070C0"/>
                </a:solidFill>
                <a:latin typeface="宋体" pitchFamily="2" charset="-122"/>
                <a:ea typeface="宋体" pitchFamily="2" charset="-122"/>
              </a:rPr>
              <a:t>。 </a:t>
            </a: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骨科手术患者的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内容占位符 1"/>
          <p:cNvSpPr>
            <a:spLocks noGrp="1"/>
          </p:cNvSpPr>
          <p:nvPr>
            <p:ph idx="1"/>
          </p:nvPr>
        </p:nvSpPr>
        <p:spPr/>
        <p:txBody>
          <a:bodyPr/>
          <a:lstStyle/>
          <a:p>
            <a:pPr marL="365125" lvl="2" indent="-255588" eaLnBrk="1" hangingPunct="1">
              <a:spcBef>
                <a:spcPts val="400"/>
              </a:spcBef>
              <a:buClr>
                <a:schemeClr val="accent1"/>
              </a:buClr>
              <a:buSzPct val="68000"/>
              <a:buFont typeface="Wingdings 2" pitchFamily="18" charset="2"/>
              <a:buNone/>
            </a:pPr>
            <a:r>
              <a:rPr lang="en-US" altLang="zh-CN" sz="2700" smtClean="0">
                <a:solidFill>
                  <a:srgbClr val="0070C0"/>
                </a:solidFill>
                <a:latin typeface="宋体" pitchFamily="2" charset="-122"/>
                <a:ea typeface="宋体" pitchFamily="2" charset="-122"/>
              </a:rPr>
              <a:t>2.9.</a:t>
            </a:r>
            <a:r>
              <a:rPr lang="zh-CN" altLang="en-US" sz="2700" smtClean="0">
                <a:solidFill>
                  <a:srgbClr val="0070C0"/>
                </a:solidFill>
                <a:latin typeface="宋体" pitchFamily="2" charset="-122"/>
                <a:ea typeface="宋体" pitchFamily="2" charset="-122"/>
              </a:rPr>
              <a:t>对于接受骨科大手术后没有症状的患者，我们建议在出院前不要进行多普勒超声波或复式超声筛查 （</a:t>
            </a:r>
            <a:r>
              <a:rPr lang="en-US" altLang="zh-CN" sz="2700" smtClean="0">
                <a:solidFill>
                  <a:srgbClr val="0070C0"/>
                </a:solidFill>
                <a:latin typeface="宋体" pitchFamily="2" charset="-122"/>
                <a:ea typeface="宋体" pitchFamily="2" charset="-122"/>
              </a:rPr>
              <a:t>DUS</a:t>
            </a:r>
            <a:r>
              <a:rPr lang="zh-CN" altLang="en-US" sz="2700" smtClean="0">
                <a:solidFill>
                  <a:srgbClr val="0070C0"/>
                </a:solidFill>
                <a:latin typeface="宋体" pitchFamily="2" charset="-122"/>
                <a:ea typeface="宋体" pitchFamily="2" charset="-122"/>
              </a:rPr>
              <a:t>）（</a:t>
            </a:r>
            <a:r>
              <a:rPr lang="en-US" altLang="zh-CN" sz="2700" smtClean="0">
                <a:solidFill>
                  <a:srgbClr val="0070C0"/>
                </a:solidFill>
                <a:latin typeface="宋体" pitchFamily="2" charset="-122"/>
                <a:ea typeface="宋体" pitchFamily="2" charset="-122"/>
              </a:rPr>
              <a:t>1B</a:t>
            </a:r>
            <a:r>
              <a:rPr lang="zh-CN" altLang="en-US" sz="2700" smtClean="0">
                <a:solidFill>
                  <a:srgbClr val="0070C0"/>
                </a:solidFill>
                <a:latin typeface="宋体" pitchFamily="2" charset="-122"/>
                <a:ea typeface="宋体" pitchFamily="2" charset="-122"/>
              </a:rPr>
              <a:t>级） </a:t>
            </a:r>
            <a:endParaRPr lang="en-US" altLang="zh-CN" sz="2700" smtClean="0">
              <a:solidFill>
                <a:srgbClr val="0070C0"/>
              </a:solidFill>
              <a:latin typeface="宋体" pitchFamily="2" charset="-122"/>
              <a:ea typeface="宋体" pitchFamily="2" charset="-122"/>
            </a:endParaRPr>
          </a:p>
          <a:p>
            <a:pPr marL="365125" lvl="2" indent="-255588" eaLnBrk="1" hangingPunct="1">
              <a:spcBef>
                <a:spcPts val="400"/>
              </a:spcBef>
              <a:buClr>
                <a:schemeClr val="accent1"/>
              </a:buClr>
              <a:buSzPct val="68000"/>
              <a:buFont typeface="Wingdings 2" pitchFamily="18" charset="2"/>
              <a:buNone/>
            </a:pPr>
            <a:endParaRPr lang="en-US" altLang="zh-CN" sz="2700" smtClean="0">
              <a:solidFill>
                <a:srgbClr val="0070C0"/>
              </a:solidFill>
              <a:latin typeface="宋体" pitchFamily="2" charset="-122"/>
              <a:ea typeface="宋体" pitchFamily="2" charset="-122"/>
            </a:endParaRPr>
          </a:p>
          <a:p>
            <a:pPr marL="365125" lvl="2" indent="-255588" eaLnBrk="1" hangingPunct="1">
              <a:spcBef>
                <a:spcPts val="400"/>
              </a:spcBef>
              <a:buClr>
                <a:schemeClr val="accent1"/>
              </a:buClr>
              <a:buSzPct val="68000"/>
              <a:buFont typeface="Wingdings 2" pitchFamily="18" charset="2"/>
              <a:buNone/>
            </a:pPr>
            <a:r>
              <a:rPr lang="en-US" altLang="zh-CN" sz="2700" smtClean="0">
                <a:solidFill>
                  <a:srgbClr val="0070C0"/>
                </a:solidFill>
                <a:latin typeface="宋体" pitchFamily="2" charset="-122"/>
                <a:ea typeface="宋体" pitchFamily="2" charset="-122"/>
              </a:rPr>
              <a:t>3.0. </a:t>
            </a:r>
            <a:r>
              <a:rPr lang="zh-CN" altLang="en-US" sz="2700" smtClean="0">
                <a:solidFill>
                  <a:srgbClr val="0070C0"/>
                </a:solidFill>
                <a:latin typeface="宋体" pitchFamily="2" charset="-122"/>
                <a:ea typeface="宋体" pitchFamily="2" charset="-122"/>
              </a:rPr>
              <a:t>对于需要下肢制动的单纯下肢损伤的患者，我们建议不给予预防（</a:t>
            </a:r>
            <a:r>
              <a:rPr lang="en-US" altLang="zh-CN" sz="2700" smtClean="0">
                <a:solidFill>
                  <a:srgbClr val="0070C0"/>
                </a:solidFill>
                <a:latin typeface="宋体" pitchFamily="2" charset="-122"/>
                <a:ea typeface="宋体" pitchFamily="2" charset="-122"/>
              </a:rPr>
              <a:t>2C</a:t>
            </a:r>
            <a:r>
              <a:rPr lang="zh-CN" altLang="en-US" sz="2700" smtClean="0">
                <a:solidFill>
                  <a:srgbClr val="0070C0"/>
                </a:solidFill>
                <a:latin typeface="宋体" pitchFamily="2" charset="-122"/>
                <a:ea typeface="宋体" pitchFamily="2" charset="-122"/>
              </a:rPr>
              <a:t>级）。 </a:t>
            </a:r>
          </a:p>
          <a:p>
            <a:pPr marL="365125" lvl="2" indent="-255588" eaLnBrk="1" hangingPunct="1">
              <a:spcBef>
                <a:spcPts val="400"/>
              </a:spcBef>
              <a:buClr>
                <a:schemeClr val="accent1"/>
              </a:buClr>
              <a:buSzPct val="68000"/>
              <a:buFont typeface="Wingdings 2" pitchFamily="18" charset="2"/>
              <a:buNone/>
            </a:pPr>
            <a:endParaRPr lang="zh-CN" altLang="en-US" sz="2700" smtClean="0">
              <a:solidFill>
                <a:srgbClr val="0070C0"/>
              </a:solidFill>
              <a:latin typeface="宋体" pitchFamily="2" charset="-122"/>
              <a:ea typeface="宋体" pitchFamily="2" charset="-122"/>
            </a:endParaRPr>
          </a:p>
          <a:p>
            <a:pPr marL="365125" lvl="2" indent="-255588" eaLnBrk="1" hangingPunct="1">
              <a:spcBef>
                <a:spcPts val="400"/>
              </a:spcBef>
              <a:buClr>
                <a:schemeClr val="accent1"/>
              </a:buClr>
              <a:buSzPct val="68000"/>
              <a:buFont typeface="Wingdings 2" pitchFamily="18" charset="2"/>
              <a:buNone/>
            </a:pPr>
            <a:r>
              <a:rPr lang="en-US" altLang="zh-CN" sz="2700" smtClean="0">
                <a:solidFill>
                  <a:srgbClr val="0070C0"/>
                </a:solidFill>
                <a:latin typeface="宋体" pitchFamily="2" charset="-122"/>
                <a:ea typeface="宋体" pitchFamily="2" charset="-122"/>
              </a:rPr>
              <a:t>4.0. </a:t>
            </a:r>
            <a:r>
              <a:rPr lang="zh-CN" altLang="en-US" sz="2700" smtClean="0">
                <a:solidFill>
                  <a:srgbClr val="0070C0"/>
                </a:solidFill>
                <a:latin typeface="宋体" pitchFamily="2" charset="-122"/>
                <a:ea typeface="宋体" pitchFamily="2" charset="-122"/>
              </a:rPr>
              <a:t>对于没有</a:t>
            </a:r>
            <a:r>
              <a:rPr lang="en-US" altLang="zh-CN" sz="2700" smtClean="0">
                <a:solidFill>
                  <a:srgbClr val="0070C0"/>
                </a:solidFill>
                <a:latin typeface="宋体" pitchFamily="2" charset="-122"/>
                <a:ea typeface="宋体" pitchFamily="2" charset="-122"/>
              </a:rPr>
              <a:t>VTE</a:t>
            </a:r>
            <a:r>
              <a:rPr lang="zh-CN" altLang="en-US" sz="2700" smtClean="0">
                <a:solidFill>
                  <a:srgbClr val="0070C0"/>
                </a:solidFill>
                <a:latin typeface="宋体" pitchFamily="2" charset="-122"/>
                <a:ea typeface="宋体" pitchFamily="2" charset="-122"/>
              </a:rPr>
              <a:t>史的膝关节镜检查患者，我们建议不给予抗栓预防（</a:t>
            </a:r>
            <a:r>
              <a:rPr lang="en-US" altLang="zh-CN" sz="2700" smtClean="0">
                <a:solidFill>
                  <a:srgbClr val="0070C0"/>
                </a:solidFill>
                <a:latin typeface="宋体" pitchFamily="2" charset="-122"/>
                <a:ea typeface="宋体" pitchFamily="2" charset="-122"/>
              </a:rPr>
              <a:t>2B</a:t>
            </a:r>
            <a:r>
              <a:rPr lang="zh-CN" altLang="en-US" sz="2700" smtClean="0">
                <a:solidFill>
                  <a:srgbClr val="0070C0"/>
                </a:solidFill>
                <a:latin typeface="宋体" pitchFamily="2" charset="-122"/>
                <a:ea typeface="宋体" pitchFamily="2" charset="-122"/>
              </a:rPr>
              <a:t>级）。 </a:t>
            </a:r>
            <a:endParaRPr lang="zh-CN" altLang="en-US" smtClean="0"/>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骨科手术患者的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57200" y="2000240"/>
            <a:ext cx="8229600" cy="4006860"/>
          </a:xfrm>
        </p:spPr>
        <p:txBody>
          <a:bodyPr/>
          <a:lstStyle/>
          <a:p>
            <a:pPr>
              <a:buNone/>
            </a:pP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最后针对房颤抗栓治疗，与</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大家</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分</a:t>
            </a:r>
            <a:r>
              <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ACCP </a:t>
            </a:r>
            <a:r>
              <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9 </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在</a:t>
            </a:r>
            <a:r>
              <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ACCP 8 </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基础上新增和</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改动部分</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的</a:t>
            </a:r>
            <a:r>
              <a:rPr lang="zh-CN" altLang="en-US"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rPr>
              <a:t>摘要。</a:t>
            </a:r>
            <a:endParaRPr lang="en-US" altLang="zh-CN" sz="4000" dirty="0" smtClean="0">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a:latin typeface="宋体" pitchFamily="2" charset="-122"/>
              <a:ea typeface="宋体" pitchFamily="2" charset="-122"/>
            </a:endParaRPr>
          </a:p>
        </p:txBody>
      </p:sp>
      <p:sp>
        <p:nvSpPr>
          <p:cNvPr id="3" name="标题 2"/>
          <p:cNvSpPr>
            <a:spLocks noGrp="1"/>
          </p:cNvSpPr>
          <p:nvPr>
            <p:ph type="title"/>
          </p:nvPr>
        </p:nvSpPr>
        <p:spPr>
          <a:xfrm>
            <a:off x="457200" y="274638"/>
            <a:ext cx="8229600" cy="1654164"/>
          </a:xfrm>
        </p:spPr>
        <p:txBody>
          <a:bodyPr>
            <a:normAutofit/>
          </a:bodyPr>
          <a:lstStyle/>
          <a:p>
            <a:pPr algn="ctr"/>
            <a:r>
              <a:rPr lang="zh-CN" altLang="en-US" dirty="0" smtClean="0">
                <a:solidFill>
                  <a:schemeClr val="accent3">
                    <a:lumMod val="60000"/>
                    <a:lumOff val="40000"/>
                  </a:schemeClr>
                </a:solidFill>
              </a:rPr>
              <a:t>第九版美国胸科医师协会抗栓与血栓预防实践指南汇总</a:t>
            </a:r>
            <a:endParaRPr lang="zh-CN" alt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内容占位符 4"/>
          <p:cNvSpPr>
            <a:spLocks noGrp="1"/>
          </p:cNvSpPr>
          <p:nvPr>
            <p:ph idx="1"/>
          </p:nvPr>
        </p:nvSpPr>
        <p:spPr>
          <a:xfrm>
            <a:off x="428625" y="1428750"/>
            <a:ext cx="8229600" cy="5091113"/>
          </a:xfrm>
        </p:spPr>
        <p:txBody>
          <a:bodyPr/>
          <a:lstStyle/>
          <a:p>
            <a:pPr eaLnBrk="1" hangingPunct="1">
              <a:buFont typeface="Wingdings 3" pitchFamily="18" charset="2"/>
              <a:buNone/>
            </a:pPr>
            <a:r>
              <a:rPr lang="en-US" altLang="zh-CN" dirty="0" smtClean="0">
                <a:solidFill>
                  <a:srgbClr val="0070C0"/>
                </a:solidFill>
                <a:latin typeface="宋体" pitchFamily="2" charset="-122"/>
                <a:ea typeface="宋体" pitchFamily="2" charset="-122"/>
              </a:rPr>
              <a:t>2.1 </a:t>
            </a:r>
            <a:r>
              <a:rPr lang="zh-CN" altLang="en-US" dirty="0" smtClean="0">
                <a:solidFill>
                  <a:srgbClr val="0070C0"/>
                </a:solidFill>
                <a:latin typeface="宋体" pitchFamily="2" charset="-122"/>
                <a:ea typeface="宋体" pitchFamily="2" charset="-122"/>
              </a:rPr>
              <a:t>非风湿性房颤（</a:t>
            </a:r>
            <a:r>
              <a:rPr lang="en-US" altLang="zh-CN" dirty="0" smtClean="0">
                <a:solidFill>
                  <a:srgbClr val="0070C0"/>
                </a:solidFill>
                <a:latin typeface="宋体" pitchFamily="2" charset="-122"/>
                <a:ea typeface="宋体" pitchFamily="2" charset="-122"/>
              </a:rPr>
              <a:t>AF</a:t>
            </a:r>
            <a:r>
              <a:rPr lang="zh-CN" altLang="en-US" dirty="0" smtClean="0">
                <a:solidFill>
                  <a:srgbClr val="0070C0"/>
                </a:solidFill>
                <a:latin typeface="宋体" pitchFamily="2" charset="-122"/>
                <a:ea typeface="宋体" pitchFamily="2" charset="-122"/>
              </a:rPr>
              <a:t>）患者</a:t>
            </a:r>
            <a:endParaRPr lang="en-US" altLang="zh-CN" dirty="0"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dirty="0" smtClean="0">
                <a:solidFill>
                  <a:srgbClr val="0070C0"/>
                </a:solidFill>
                <a:latin typeface="宋体" pitchFamily="2" charset="-122"/>
                <a:ea typeface="宋体" pitchFamily="2" charset="-122"/>
              </a:rPr>
              <a:t>2.1.8 AF</a:t>
            </a:r>
            <a:r>
              <a:rPr lang="zh-CN" altLang="en-US" dirty="0" smtClean="0">
                <a:solidFill>
                  <a:srgbClr val="0070C0"/>
                </a:solidFill>
                <a:latin typeface="宋体" pitchFamily="2" charset="-122"/>
                <a:ea typeface="宋体" pitchFamily="2" charset="-122"/>
              </a:rPr>
              <a:t>患者，包括阵发性</a:t>
            </a:r>
            <a:r>
              <a:rPr lang="en-US" altLang="zh-CN" dirty="0" smtClean="0">
                <a:solidFill>
                  <a:srgbClr val="0070C0"/>
                </a:solidFill>
                <a:latin typeface="宋体" pitchFamily="2" charset="-122"/>
                <a:ea typeface="宋体" pitchFamily="2" charset="-122"/>
              </a:rPr>
              <a:t>AF</a:t>
            </a:r>
            <a:r>
              <a:rPr lang="zh-CN" altLang="en-US" dirty="0" smtClean="0">
                <a:solidFill>
                  <a:srgbClr val="0070C0"/>
                </a:solidFill>
                <a:latin typeface="宋体" pitchFamily="2" charset="-122"/>
                <a:ea typeface="宋体" pitchFamily="2" charset="-122"/>
              </a:rPr>
              <a:t>患者，如果他们的卒中风险低（例如，</a:t>
            </a:r>
            <a:r>
              <a:rPr lang="en-US" altLang="zh-CN" dirty="0" smtClean="0">
                <a:solidFill>
                  <a:srgbClr val="0070C0"/>
                </a:solidFill>
                <a:latin typeface="宋体" pitchFamily="2" charset="-122"/>
                <a:ea typeface="宋体" pitchFamily="2" charset="-122"/>
              </a:rPr>
              <a:t>CHADS2=0</a:t>
            </a:r>
            <a:r>
              <a:rPr lang="zh-CN" altLang="en-US" dirty="0" smtClean="0">
                <a:solidFill>
                  <a:srgbClr val="0070C0"/>
                </a:solidFill>
                <a:latin typeface="宋体" pitchFamily="2" charset="-122"/>
                <a:ea typeface="宋体" pitchFamily="2" charset="-122"/>
              </a:rPr>
              <a:t>分），我们建议不进行抗栓治疗（</a:t>
            </a:r>
            <a:r>
              <a:rPr lang="en-US" altLang="zh-CN" dirty="0" smtClean="0">
                <a:solidFill>
                  <a:srgbClr val="0070C0"/>
                </a:solidFill>
                <a:latin typeface="宋体" pitchFamily="2" charset="-122"/>
                <a:ea typeface="宋体" pitchFamily="2" charset="-122"/>
              </a:rPr>
              <a:t>2B</a:t>
            </a:r>
            <a:r>
              <a:rPr lang="zh-CN" altLang="en-US" dirty="0" smtClean="0">
                <a:solidFill>
                  <a:srgbClr val="0070C0"/>
                </a:solidFill>
                <a:latin typeface="宋体" pitchFamily="2" charset="-122"/>
                <a:ea typeface="宋体" pitchFamily="2" charset="-122"/>
              </a:rPr>
              <a:t>）。如果患者一定要选择抗栓治疗，建议使用阿司匹林（</a:t>
            </a:r>
            <a:r>
              <a:rPr lang="en-US" altLang="zh-CN" dirty="0" smtClean="0">
                <a:solidFill>
                  <a:srgbClr val="0070C0"/>
                </a:solidFill>
                <a:latin typeface="宋体" pitchFamily="2" charset="-122"/>
                <a:ea typeface="宋体" pitchFamily="2" charset="-122"/>
              </a:rPr>
              <a:t>75mg—325mg</a:t>
            </a:r>
            <a:r>
              <a:rPr lang="zh-CN" altLang="en-US" dirty="0" smtClean="0">
                <a:solidFill>
                  <a:srgbClr val="0070C0"/>
                </a:solidFill>
                <a:latin typeface="宋体" pitchFamily="2" charset="-122"/>
                <a:ea typeface="宋体" pitchFamily="2" charset="-122"/>
              </a:rPr>
              <a:t>，</a:t>
            </a:r>
            <a:r>
              <a:rPr lang="en-US" altLang="zh-CN" dirty="0" smtClean="0">
                <a:solidFill>
                  <a:srgbClr val="0070C0"/>
                </a:solidFill>
                <a:latin typeface="宋体" pitchFamily="2" charset="-122"/>
                <a:ea typeface="宋体" pitchFamily="2" charset="-122"/>
              </a:rPr>
              <a:t>1/</a:t>
            </a:r>
            <a:r>
              <a:rPr lang="zh-CN" altLang="en-US" dirty="0" smtClean="0">
                <a:solidFill>
                  <a:srgbClr val="0070C0"/>
                </a:solidFill>
                <a:latin typeface="宋体" pitchFamily="2" charset="-122"/>
                <a:ea typeface="宋体" pitchFamily="2" charset="-122"/>
              </a:rPr>
              <a:t>日），而不是口服抗凝药（</a:t>
            </a:r>
            <a:r>
              <a:rPr lang="en-US" altLang="zh-CN" dirty="0" smtClean="0">
                <a:solidFill>
                  <a:srgbClr val="0070C0"/>
                </a:solidFill>
                <a:latin typeface="宋体" pitchFamily="2" charset="-122"/>
                <a:ea typeface="宋体" pitchFamily="2" charset="-122"/>
              </a:rPr>
              <a:t>OAC</a:t>
            </a:r>
            <a:r>
              <a:rPr lang="zh-CN" altLang="en-US" dirty="0" smtClean="0">
                <a:solidFill>
                  <a:srgbClr val="0070C0"/>
                </a:solidFill>
                <a:latin typeface="宋体" pitchFamily="2" charset="-122"/>
                <a:ea typeface="宋体" pitchFamily="2" charset="-122"/>
              </a:rPr>
              <a:t>）或阿司匹林</a:t>
            </a:r>
            <a:r>
              <a:rPr lang="en-US" altLang="zh-CN" dirty="0" smtClean="0">
                <a:solidFill>
                  <a:srgbClr val="0070C0"/>
                </a:solidFill>
                <a:latin typeface="宋体" pitchFamily="2" charset="-122"/>
                <a:ea typeface="宋体" pitchFamily="2" charset="-122"/>
              </a:rPr>
              <a:t>+</a:t>
            </a:r>
            <a:r>
              <a:rPr lang="zh-CN" altLang="en-US" dirty="0" smtClean="0">
                <a:solidFill>
                  <a:srgbClr val="0070C0"/>
                </a:solidFill>
                <a:latin typeface="宋体" pitchFamily="2" charset="-122"/>
                <a:ea typeface="宋体" pitchFamily="2" charset="-122"/>
              </a:rPr>
              <a:t>氯吡格雷（</a:t>
            </a:r>
            <a:r>
              <a:rPr lang="en-US" altLang="zh-CN" dirty="0" smtClean="0">
                <a:solidFill>
                  <a:srgbClr val="0070C0"/>
                </a:solidFill>
                <a:latin typeface="宋体" pitchFamily="2" charset="-122"/>
                <a:ea typeface="宋体" pitchFamily="2" charset="-122"/>
              </a:rPr>
              <a:t>2B</a:t>
            </a:r>
            <a:r>
              <a:rPr lang="zh-CN" altLang="en-US" dirty="0" smtClean="0">
                <a:solidFill>
                  <a:srgbClr val="0070C0"/>
                </a:solidFill>
                <a:latin typeface="宋体" pitchFamily="2" charset="-122"/>
                <a:ea typeface="宋体" pitchFamily="2" charset="-122"/>
              </a:rPr>
              <a:t>）</a:t>
            </a:r>
            <a:endParaRPr lang="en-US" altLang="zh-CN" dirty="0"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dirty="0" smtClean="0">
                <a:solidFill>
                  <a:srgbClr val="0070C0"/>
                </a:solidFill>
                <a:latin typeface="宋体" pitchFamily="2" charset="-122"/>
                <a:ea typeface="宋体" pitchFamily="2" charset="-122"/>
              </a:rPr>
              <a:t>  </a:t>
            </a:r>
            <a:r>
              <a:rPr lang="zh-CN" altLang="en-US" dirty="0" smtClean="0">
                <a:solidFill>
                  <a:srgbClr val="0070C0"/>
                </a:solidFill>
                <a:latin typeface="宋体" pitchFamily="2" charset="-122"/>
                <a:ea typeface="宋体" pitchFamily="2" charset="-122"/>
              </a:rPr>
              <a:t>注：</a:t>
            </a:r>
            <a:r>
              <a:rPr lang="en-US" altLang="zh-CN" dirty="0" smtClean="0">
                <a:solidFill>
                  <a:srgbClr val="0070C0"/>
                </a:solidFill>
                <a:latin typeface="宋体" pitchFamily="2" charset="-122"/>
                <a:ea typeface="宋体" pitchFamily="2" charset="-122"/>
              </a:rPr>
              <a:t>CHADS2：</a:t>
            </a:r>
            <a:br>
              <a:rPr lang="en-US" altLang="zh-CN" dirty="0" smtClean="0">
                <a:solidFill>
                  <a:srgbClr val="0070C0"/>
                </a:solidFill>
                <a:latin typeface="宋体" pitchFamily="2" charset="-122"/>
                <a:ea typeface="宋体" pitchFamily="2" charset="-122"/>
              </a:rPr>
            </a:br>
            <a:r>
              <a:rPr lang="en-US" altLang="zh-CN" dirty="0" smtClean="0">
                <a:solidFill>
                  <a:srgbClr val="0070C0"/>
                </a:solidFill>
                <a:latin typeface="宋体" pitchFamily="2" charset="-122"/>
                <a:ea typeface="宋体" pitchFamily="2" charset="-122"/>
              </a:rPr>
              <a:t>C=Congestive heart failure, H=Hypertension,</a:t>
            </a:r>
          </a:p>
          <a:p>
            <a:pPr eaLnBrk="1" hangingPunct="1">
              <a:buFont typeface="Wingdings 3" pitchFamily="18" charset="2"/>
              <a:buNone/>
            </a:pPr>
            <a:r>
              <a:rPr lang="en-US" altLang="zh-CN" dirty="0" smtClean="0">
                <a:solidFill>
                  <a:srgbClr val="0070C0"/>
                </a:solidFill>
                <a:latin typeface="宋体" pitchFamily="2" charset="-122"/>
                <a:ea typeface="宋体" pitchFamily="2" charset="-122"/>
              </a:rPr>
              <a:t>  A=Age ≥ 75 years, D=Diabetes mellitus, </a:t>
            </a:r>
            <a:br>
              <a:rPr lang="en-US" altLang="zh-CN" dirty="0" smtClean="0">
                <a:solidFill>
                  <a:srgbClr val="0070C0"/>
                </a:solidFill>
                <a:latin typeface="宋体" pitchFamily="2" charset="-122"/>
                <a:ea typeface="宋体" pitchFamily="2" charset="-122"/>
              </a:rPr>
            </a:br>
            <a:r>
              <a:rPr lang="en-US" altLang="zh-CN" dirty="0" smtClean="0">
                <a:solidFill>
                  <a:srgbClr val="0070C0"/>
                </a:solidFill>
                <a:latin typeface="宋体" pitchFamily="2" charset="-122"/>
                <a:ea typeface="宋体" pitchFamily="2" charset="-122"/>
              </a:rPr>
              <a:t>S=prior Stroke or transient ischemic attack</a:t>
            </a:r>
            <a:endParaRPr lang="zh-CN" altLang="en-US" dirty="0" smtClean="0">
              <a:solidFill>
                <a:srgbClr val="0070C0"/>
              </a:solidFill>
              <a:latin typeface="宋体" pitchFamily="2" charset="-122"/>
              <a:ea typeface="宋体" pitchFamily="2" charset="-122"/>
            </a:endParaRPr>
          </a:p>
        </p:txBody>
      </p:sp>
      <p:sp>
        <p:nvSpPr>
          <p:cNvPr id="4" name="标题 3"/>
          <p:cNvSpPr>
            <a:spLocks noGrp="1"/>
          </p:cNvSpPr>
          <p:nvPr>
            <p:ph type="title"/>
          </p:nvPr>
        </p:nvSpPr>
        <p:spPr/>
        <p:txBody>
          <a:bodyPr/>
          <a:lstStyle/>
          <a:p>
            <a:pPr eaLnBrk="1" fontAlgn="auto" hangingPunct="1">
              <a:spcAft>
                <a:spcPts val="0"/>
              </a:spcAft>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房颤的抗栓治疗</a:t>
            </a:r>
            <a:endParaRPr lang="zh-CN" altLang="en-US" dirty="0">
              <a:solidFill>
                <a:schemeClr val="accent3">
                  <a:lumMod val="60000"/>
                  <a:lumOff val="4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内容占位符 1"/>
          <p:cNvSpPr>
            <a:spLocks noGrp="1"/>
          </p:cNvSpPr>
          <p:nvPr>
            <p:ph idx="1"/>
          </p:nvPr>
        </p:nvSpPr>
        <p:spPr>
          <a:xfrm>
            <a:off x="500063" y="1500188"/>
            <a:ext cx="8229600" cy="4525962"/>
          </a:xfrm>
        </p:spPr>
        <p:txBody>
          <a:bodyPr/>
          <a:lstStyle/>
          <a:p>
            <a:pPr eaLnBrk="1" hangingPunct="1">
              <a:buFont typeface="Wingdings 3" pitchFamily="18" charset="2"/>
              <a:buNone/>
            </a:pPr>
            <a:r>
              <a:rPr lang="en-US" altLang="zh-CN" dirty="0" smtClean="0">
                <a:solidFill>
                  <a:srgbClr val="0070C0"/>
                </a:solidFill>
                <a:latin typeface="宋体" pitchFamily="2" charset="-122"/>
                <a:ea typeface="宋体" pitchFamily="2" charset="-122"/>
              </a:rPr>
              <a:t>2.3 </a:t>
            </a:r>
            <a:r>
              <a:rPr lang="zh-CN" altLang="en-US" dirty="0" smtClean="0">
                <a:solidFill>
                  <a:srgbClr val="0070C0"/>
                </a:solidFill>
                <a:latin typeface="宋体" pitchFamily="2" charset="-122"/>
                <a:ea typeface="宋体" pitchFamily="2" charset="-122"/>
              </a:rPr>
              <a:t>对于血栓形成风险</a:t>
            </a:r>
            <a:r>
              <a:rPr lang="en-US" altLang="zh-CN" dirty="0" smtClean="0">
                <a:solidFill>
                  <a:srgbClr val="0070C0"/>
                </a:solidFill>
                <a:latin typeface="宋体" pitchFamily="2" charset="-122"/>
                <a:ea typeface="宋体" pitchFamily="2" charset="-122"/>
                <a:hlinkClick r:id="rId2" action="ppaction://hlinksldjump"/>
              </a:rPr>
              <a:t>(Table2)</a:t>
            </a:r>
            <a:r>
              <a:rPr lang="zh-CN" altLang="en-US" dirty="0" smtClean="0">
                <a:solidFill>
                  <a:srgbClr val="0070C0"/>
                </a:solidFill>
                <a:latin typeface="宋体" pitchFamily="2" charset="-122"/>
                <a:ea typeface="宋体" pitchFamily="2" charset="-122"/>
              </a:rPr>
              <a:t>较高的急性住院患者，推荐使用低分子量肝素（</a:t>
            </a:r>
            <a:r>
              <a:rPr lang="en-US" altLang="zh-CN" dirty="0" smtClean="0">
                <a:solidFill>
                  <a:srgbClr val="0070C0"/>
                </a:solidFill>
                <a:latin typeface="宋体" pitchFamily="2" charset="-122"/>
                <a:ea typeface="宋体" pitchFamily="2" charset="-122"/>
              </a:rPr>
              <a:t>LMWH</a:t>
            </a:r>
            <a:r>
              <a:rPr lang="zh-CN" altLang="en-US" dirty="0" smtClean="0">
                <a:solidFill>
                  <a:srgbClr val="0070C0"/>
                </a:solidFill>
                <a:latin typeface="宋体" pitchFamily="2" charset="-122"/>
                <a:ea typeface="宋体" pitchFamily="2" charset="-122"/>
              </a:rPr>
              <a:t>）、低剂量普通肝素（</a:t>
            </a:r>
            <a:r>
              <a:rPr lang="en-US" altLang="zh-CN" dirty="0" smtClean="0">
                <a:solidFill>
                  <a:srgbClr val="0070C0"/>
                </a:solidFill>
                <a:latin typeface="宋体" pitchFamily="2" charset="-122"/>
                <a:ea typeface="宋体" pitchFamily="2" charset="-122"/>
              </a:rPr>
              <a:t>LDUH</a:t>
            </a:r>
            <a:r>
              <a:rPr lang="zh-CN" altLang="en-US" dirty="0" smtClean="0">
                <a:solidFill>
                  <a:srgbClr val="0070C0"/>
                </a:solidFill>
                <a:latin typeface="宋体" pitchFamily="2" charset="-122"/>
                <a:ea typeface="宋体" pitchFamily="2" charset="-122"/>
              </a:rPr>
              <a:t>）（每日</a:t>
            </a:r>
            <a:r>
              <a:rPr lang="en-US" altLang="zh-CN" dirty="0" smtClean="0">
                <a:solidFill>
                  <a:srgbClr val="0070C0"/>
                </a:solidFill>
                <a:latin typeface="宋体" pitchFamily="2" charset="-122"/>
                <a:ea typeface="宋体" pitchFamily="2" charset="-122"/>
              </a:rPr>
              <a:t>2 </a:t>
            </a:r>
            <a:r>
              <a:rPr lang="zh-CN" altLang="en-US" dirty="0" smtClean="0">
                <a:solidFill>
                  <a:srgbClr val="0070C0"/>
                </a:solidFill>
                <a:latin typeface="宋体" pitchFamily="2" charset="-122"/>
                <a:ea typeface="宋体" pitchFamily="2" charset="-122"/>
              </a:rPr>
              <a:t>次或</a:t>
            </a:r>
            <a:r>
              <a:rPr lang="en-US" altLang="zh-CN" dirty="0" smtClean="0">
                <a:solidFill>
                  <a:srgbClr val="0070C0"/>
                </a:solidFill>
                <a:latin typeface="宋体" pitchFamily="2" charset="-122"/>
                <a:ea typeface="宋体" pitchFamily="2" charset="-122"/>
              </a:rPr>
              <a:t>3 </a:t>
            </a:r>
            <a:r>
              <a:rPr lang="zh-CN" altLang="en-US" dirty="0" smtClean="0">
                <a:solidFill>
                  <a:srgbClr val="0070C0"/>
                </a:solidFill>
                <a:latin typeface="宋体" pitchFamily="2" charset="-122"/>
                <a:ea typeface="宋体" pitchFamily="2" charset="-122"/>
              </a:rPr>
              <a:t>次）或璜达肝癸钠这些抗凝药（推荐级别：</a:t>
            </a:r>
            <a:r>
              <a:rPr lang="en-US" altLang="zh-CN" dirty="0" smtClean="0">
                <a:solidFill>
                  <a:srgbClr val="0070C0"/>
                </a:solidFill>
                <a:latin typeface="宋体" pitchFamily="2" charset="-122"/>
                <a:ea typeface="宋体" pitchFamily="2" charset="-122"/>
              </a:rPr>
              <a:t>1B</a:t>
            </a:r>
            <a:r>
              <a:rPr lang="zh-CN" altLang="en-US" dirty="0" smtClean="0">
                <a:solidFill>
                  <a:srgbClr val="0070C0"/>
                </a:solidFill>
                <a:latin typeface="宋体" pitchFamily="2" charset="-122"/>
                <a:ea typeface="宋体" pitchFamily="2" charset="-122"/>
              </a:rPr>
              <a:t>级）进行血栓预防。</a:t>
            </a:r>
            <a:endParaRPr lang="en-US" altLang="zh-CN" dirty="0" smtClean="0">
              <a:solidFill>
                <a:srgbClr val="0070C0"/>
              </a:solidFill>
              <a:latin typeface="宋体" pitchFamily="2" charset="-122"/>
              <a:ea typeface="宋体" pitchFamily="2" charset="-122"/>
            </a:endParaRPr>
          </a:p>
          <a:p>
            <a:pPr eaLnBrk="1" hangingPunct="1">
              <a:buFont typeface="Wingdings 3" pitchFamily="18" charset="2"/>
              <a:buNone/>
            </a:pPr>
            <a:endParaRPr lang="en-US" altLang="zh-CN" dirty="0"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dirty="0" smtClean="0">
                <a:solidFill>
                  <a:srgbClr val="0070C0"/>
                </a:solidFill>
                <a:latin typeface="宋体" pitchFamily="2" charset="-122"/>
                <a:ea typeface="宋体" pitchFamily="2" charset="-122"/>
              </a:rPr>
              <a:t>2.4 </a:t>
            </a:r>
            <a:r>
              <a:rPr lang="zh-CN" altLang="en-US" dirty="0" smtClean="0">
                <a:solidFill>
                  <a:srgbClr val="0070C0"/>
                </a:solidFill>
                <a:latin typeface="宋体" pitchFamily="2" charset="-122"/>
                <a:ea typeface="宋体" pitchFamily="2" charset="-122"/>
              </a:rPr>
              <a:t>对于血栓形成风险较低</a:t>
            </a:r>
            <a:r>
              <a:rPr lang="en-US" altLang="zh-CN" dirty="0" smtClean="0">
                <a:solidFill>
                  <a:srgbClr val="0070C0"/>
                </a:solidFill>
                <a:latin typeface="宋体" pitchFamily="2" charset="-122"/>
                <a:ea typeface="宋体" pitchFamily="2" charset="-122"/>
                <a:hlinkClick r:id="rId2" action="ppaction://hlinksldjump"/>
              </a:rPr>
              <a:t>(Table2)</a:t>
            </a:r>
            <a:r>
              <a:rPr lang="zh-CN" altLang="en-US" dirty="0" smtClean="0">
                <a:solidFill>
                  <a:srgbClr val="0070C0"/>
                </a:solidFill>
                <a:latin typeface="宋体" pitchFamily="2" charset="-122"/>
                <a:ea typeface="宋体" pitchFamily="2" charset="-122"/>
              </a:rPr>
              <a:t> 的急性住院患者，不推荐使用药物或器械进行血栓预防（推荐级别：</a:t>
            </a:r>
            <a:r>
              <a:rPr lang="en-US" altLang="zh-CN" dirty="0" smtClean="0">
                <a:solidFill>
                  <a:srgbClr val="0070C0"/>
                </a:solidFill>
                <a:latin typeface="宋体" pitchFamily="2" charset="-122"/>
                <a:ea typeface="宋体" pitchFamily="2" charset="-122"/>
              </a:rPr>
              <a:t>1B</a:t>
            </a:r>
            <a:r>
              <a:rPr lang="zh-CN" altLang="en-US" dirty="0" smtClean="0">
                <a:solidFill>
                  <a:srgbClr val="0070C0"/>
                </a:solidFill>
                <a:latin typeface="宋体" pitchFamily="2" charset="-122"/>
                <a:ea typeface="宋体" pitchFamily="2" charset="-122"/>
              </a:rPr>
              <a:t>级）。 </a:t>
            </a:r>
          </a:p>
          <a:p>
            <a:pPr eaLnBrk="1" hangingPunct="1">
              <a:buFont typeface="Wingdings 3" pitchFamily="18" charset="2"/>
              <a:buNone/>
            </a:pPr>
            <a:endParaRPr lang="en-US" altLang="zh-CN" dirty="0" smtClean="0">
              <a:solidFill>
                <a:srgbClr val="0070C0"/>
              </a:solidFill>
              <a:latin typeface="宋体" pitchFamily="2" charset="-122"/>
              <a:ea typeface="宋体" pitchFamily="2" charset="-122"/>
            </a:endParaRPr>
          </a:p>
          <a:p>
            <a:pPr eaLnBrk="1" hangingPunct="1">
              <a:buFont typeface="Wingdings 3" pitchFamily="18" charset="2"/>
              <a:buNone/>
            </a:pPr>
            <a:endParaRPr lang="zh-CN" altLang="en-US" dirty="0" smtClean="0">
              <a:solidFill>
                <a:srgbClr val="0070C0"/>
              </a:solidFill>
              <a:latin typeface="宋体" pitchFamily="2" charset="-122"/>
              <a:ea typeface="宋体" pitchFamily="2" charset="-122"/>
            </a:endParaRP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2.1.9 AF</a:t>
            </a:r>
            <a:r>
              <a:rPr lang="zh-CN" altLang="en-US" smtClean="0">
                <a:solidFill>
                  <a:srgbClr val="0070C0"/>
                </a:solidFill>
                <a:latin typeface="宋体" pitchFamily="2" charset="-122"/>
                <a:ea typeface="宋体" pitchFamily="2" charset="-122"/>
              </a:rPr>
              <a:t>患者，包括阵发性</a:t>
            </a:r>
            <a:r>
              <a:rPr lang="en-US" altLang="zh-CN" smtClean="0">
                <a:solidFill>
                  <a:srgbClr val="0070C0"/>
                </a:solidFill>
                <a:latin typeface="宋体" pitchFamily="2" charset="-122"/>
                <a:ea typeface="宋体" pitchFamily="2" charset="-122"/>
              </a:rPr>
              <a:t>AF</a:t>
            </a:r>
            <a:r>
              <a:rPr lang="zh-CN" altLang="en-US" smtClean="0">
                <a:solidFill>
                  <a:srgbClr val="0070C0"/>
                </a:solidFill>
                <a:latin typeface="宋体" pitchFamily="2" charset="-122"/>
                <a:ea typeface="宋体" pitchFamily="2" charset="-122"/>
              </a:rPr>
              <a:t>患者，如果卒中风险中度（</a:t>
            </a:r>
            <a:r>
              <a:rPr lang="en-US" altLang="zh-CN" smtClean="0">
                <a:solidFill>
                  <a:srgbClr val="0070C0"/>
                </a:solidFill>
                <a:latin typeface="宋体" pitchFamily="2" charset="-122"/>
                <a:ea typeface="宋体" pitchFamily="2" charset="-122"/>
              </a:rPr>
              <a:t>CHADS2=1</a:t>
            </a:r>
            <a:r>
              <a:rPr lang="zh-CN" altLang="en-US" smtClean="0">
                <a:solidFill>
                  <a:srgbClr val="0070C0"/>
                </a:solidFill>
                <a:latin typeface="宋体" pitchFamily="2" charset="-122"/>
                <a:ea typeface="宋体" pitchFamily="2" charset="-122"/>
              </a:rPr>
              <a:t>分）的话，推荐口服抗凝药（</a:t>
            </a:r>
            <a:r>
              <a:rPr lang="en-US" altLang="zh-CN" smtClean="0">
                <a:solidFill>
                  <a:srgbClr val="0070C0"/>
                </a:solidFill>
                <a:latin typeface="宋体" pitchFamily="2" charset="-122"/>
                <a:ea typeface="宋体" pitchFamily="2" charset="-122"/>
              </a:rPr>
              <a:t>OAC)</a:t>
            </a:r>
            <a:r>
              <a:rPr lang="zh-CN" altLang="en-US" smtClean="0">
                <a:solidFill>
                  <a:srgbClr val="0070C0"/>
                </a:solidFill>
                <a:latin typeface="宋体" pitchFamily="2" charset="-122"/>
                <a:ea typeface="宋体" pitchFamily="2" charset="-122"/>
              </a:rPr>
              <a:t>治疗</a:t>
            </a:r>
            <a:r>
              <a:rPr lang="en-US" altLang="zh-CN" smtClean="0">
                <a:solidFill>
                  <a:srgbClr val="0070C0"/>
                </a:solidFill>
                <a:latin typeface="宋体" pitchFamily="2" charset="-122"/>
                <a:ea typeface="宋体" pitchFamily="2" charset="-122"/>
              </a:rPr>
              <a:t>(1B</a:t>
            </a:r>
            <a:r>
              <a:rPr lang="zh-CN" altLang="en-US" smtClean="0">
                <a:solidFill>
                  <a:srgbClr val="0070C0"/>
                </a:solidFill>
                <a:latin typeface="宋体" pitchFamily="2" charset="-122"/>
                <a:ea typeface="宋体" pitchFamily="2" charset="-122"/>
              </a:rPr>
              <a:t>）。建议</a:t>
            </a:r>
            <a:r>
              <a:rPr lang="en-US" altLang="zh-CN" smtClean="0">
                <a:solidFill>
                  <a:srgbClr val="0070C0"/>
                </a:solidFill>
                <a:latin typeface="宋体" pitchFamily="2" charset="-122"/>
                <a:ea typeface="宋体" pitchFamily="2" charset="-122"/>
              </a:rPr>
              <a:t>OAC</a:t>
            </a:r>
            <a:r>
              <a:rPr lang="zh-CN" altLang="en-US" smtClean="0">
                <a:solidFill>
                  <a:srgbClr val="0070C0"/>
                </a:solidFill>
                <a:latin typeface="宋体" pitchFamily="2" charset="-122"/>
                <a:ea typeface="宋体" pitchFamily="2" charset="-122"/>
              </a:rPr>
              <a:t>治疗，而不是阿司匹林（</a:t>
            </a:r>
            <a:r>
              <a:rPr lang="en-US" altLang="zh-CN" smtClean="0">
                <a:solidFill>
                  <a:srgbClr val="0070C0"/>
                </a:solidFill>
                <a:latin typeface="宋体" pitchFamily="2" charset="-122"/>
                <a:ea typeface="宋体" pitchFamily="2" charset="-122"/>
              </a:rPr>
              <a:t>75-325mg</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1/d</a:t>
            </a:r>
            <a:r>
              <a:rPr lang="zh-CN" altLang="en-US" smtClean="0">
                <a:solidFill>
                  <a:srgbClr val="0070C0"/>
                </a:solidFill>
                <a:latin typeface="宋体" pitchFamily="2" charset="-122"/>
                <a:ea typeface="宋体" pitchFamily="2" charset="-122"/>
              </a:rPr>
              <a:t>）或阿司匹林</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氯吡格雷联合治疗。（</a:t>
            </a:r>
            <a:r>
              <a:rPr lang="en-US" altLang="zh-CN" smtClean="0">
                <a:solidFill>
                  <a:srgbClr val="0070C0"/>
                </a:solidFill>
                <a:latin typeface="宋体" pitchFamily="2" charset="-122"/>
                <a:ea typeface="宋体" pitchFamily="2" charset="-122"/>
              </a:rPr>
              <a:t>2B</a:t>
            </a:r>
            <a:r>
              <a:rPr lang="zh-CN" altLang="en-US" smtClean="0">
                <a:solidFill>
                  <a:srgbClr val="0070C0"/>
                </a:solidFill>
                <a:latin typeface="宋体" pitchFamily="2" charset="-122"/>
                <a:ea typeface="宋体" pitchFamily="2" charset="-122"/>
              </a:rPr>
              <a:t>）</a:t>
            </a:r>
            <a:br>
              <a:rPr lang="zh-CN" altLang="en-US" smtClean="0">
                <a:solidFill>
                  <a:srgbClr val="0070C0"/>
                </a:solidFill>
                <a:latin typeface="宋体" pitchFamily="2" charset="-122"/>
                <a:ea typeface="宋体" pitchFamily="2" charset="-122"/>
              </a:rPr>
            </a:br>
            <a:r>
              <a:rPr lang="zh-CN" altLang="en-US" smtClean="0">
                <a:solidFill>
                  <a:srgbClr val="0070C0"/>
                </a:solidFill>
                <a:latin typeface="宋体" pitchFamily="2" charset="-122"/>
                <a:ea typeface="宋体" pitchFamily="2" charset="-122"/>
              </a:rPr>
              <a:t>不耐受或不愿意选择</a:t>
            </a:r>
            <a:r>
              <a:rPr lang="en-US" altLang="zh-CN" smtClean="0">
                <a:solidFill>
                  <a:srgbClr val="0070C0"/>
                </a:solidFill>
                <a:latin typeface="宋体" pitchFamily="2" charset="-122"/>
                <a:ea typeface="宋体" pitchFamily="2" charset="-122"/>
              </a:rPr>
              <a:t>OAC</a:t>
            </a:r>
            <a:r>
              <a:rPr lang="zh-CN" altLang="en-US" smtClean="0">
                <a:solidFill>
                  <a:srgbClr val="0070C0"/>
                </a:solidFill>
                <a:latin typeface="宋体" pitchFamily="2" charset="-122"/>
                <a:ea typeface="宋体" pitchFamily="2" charset="-122"/>
              </a:rPr>
              <a:t>治疗的患者（而不仅仅是考虑出血），建议阿司匹林</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氯吡格雷联合治疗，而不是只服用阿司匹林（</a:t>
            </a:r>
            <a:r>
              <a:rPr lang="en-US" altLang="zh-CN" smtClean="0">
                <a:solidFill>
                  <a:srgbClr val="0070C0"/>
                </a:solidFill>
                <a:latin typeface="宋体" pitchFamily="2" charset="-122"/>
                <a:ea typeface="宋体" pitchFamily="2" charset="-122"/>
              </a:rPr>
              <a:t>2B</a:t>
            </a:r>
            <a:r>
              <a:rPr lang="zh-CN" altLang="en-US" smtClean="0">
                <a:solidFill>
                  <a:srgbClr val="0070C0"/>
                </a:solidFill>
                <a:latin typeface="宋体" pitchFamily="2" charset="-122"/>
                <a:ea typeface="宋体" pitchFamily="2" charset="-122"/>
              </a:rPr>
              <a:t>）</a:t>
            </a:r>
            <a:r>
              <a:rPr lang="zh-CN" altLang="en-US" smtClean="0">
                <a:solidFill>
                  <a:srgbClr val="00B0F0"/>
                </a:solidFill>
              </a:rPr>
              <a:t>。</a:t>
            </a:r>
          </a:p>
        </p:txBody>
      </p:sp>
      <p:sp>
        <p:nvSpPr>
          <p:cNvPr id="3" name="标题 2"/>
          <p:cNvSpPr>
            <a:spLocks noGrp="1"/>
          </p:cNvSpPr>
          <p:nvPr>
            <p:ph type="title"/>
          </p:nvPr>
        </p:nvSpPr>
        <p:spPr/>
        <p:txBody>
          <a:bodyPr/>
          <a:lstStyle/>
          <a:p>
            <a:pPr eaLnBrk="1" fontAlgn="auto" hangingPunct="1">
              <a:spcAft>
                <a:spcPts val="0"/>
              </a:spcAft>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房颤的抗栓治疗</a:t>
            </a:r>
            <a:endParaRPr lang="zh-CN" alt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2.1.10 AF</a:t>
            </a:r>
            <a:r>
              <a:rPr lang="zh-CN" altLang="en-US" smtClean="0">
                <a:solidFill>
                  <a:srgbClr val="0070C0"/>
                </a:solidFill>
                <a:latin typeface="宋体" pitchFamily="2" charset="-122"/>
                <a:ea typeface="宋体" pitchFamily="2" charset="-122"/>
              </a:rPr>
              <a:t>患者，包括阵发性</a:t>
            </a:r>
            <a:r>
              <a:rPr lang="en-US" altLang="zh-CN" smtClean="0">
                <a:solidFill>
                  <a:srgbClr val="0070C0"/>
                </a:solidFill>
                <a:latin typeface="宋体" pitchFamily="2" charset="-122"/>
                <a:ea typeface="宋体" pitchFamily="2" charset="-122"/>
              </a:rPr>
              <a:t>AF</a:t>
            </a:r>
            <a:r>
              <a:rPr lang="zh-CN" altLang="en-US" smtClean="0">
                <a:solidFill>
                  <a:srgbClr val="0070C0"/>
                </a:solidFill>
                <a:latin typeface="宋体" pitchFamily="2" charset="-122"/>
                <a:ea typeface="宋体" pitchFamily="2" charset="-122"/>
              </a:rPr>
              <a:t>患者，如果卒中风险高危（</a:t>
            </a:r>
            <a:r>
              <a:rPr lang="en-US" altLang="zh-CN" smtClean="0">
                <a:solidFill>
                  <a:srgbClr val="0070C0"/>
                </a:solidFill>
                <a:latin typeface="宋体" pitchFamily="2" charset="-122"/>
                <a:ea typeface="宋体" pitchFamily="2" charset="-122"/>
              </a:rPr>
              <a:t>CHADS2 ≥ 2</a:t>
            </a:r>
            <a:r>
              <a:rPr lang="zh-CN" altLang="en-US" smtClean="0">
                <a:solidFill>
                  <a:srgbClr val="0070C0"/>
                </a:solidFill>
                <a:latin typeface="宋体" pitchFamily="2" charset="-122"/>
                <a:ea typeface="宋体" pitchFamily="2" charset="-122"/>
              </a:rPr>
              <a:t>分）的话，推荐口服抗凝药（</a:t>
            </a:r>
            <a:r>
              <a:rPr lang="en-US" altLang="zh-CN" smtClean="0">
                <a:solidFill>
                  <a:srgbClr val="0070C0"/>
                </a:solidFill>
                <a:latin typeface="宋体" pitchFamily="2" charset="-122"/>
                <a:ea typeface="宋体" pitchFamily="2" charset="-122"/>
              </a:rPr>
              <a:t>OAC</a:t>
            </a:r>
            <a:r>
              <a:rPr lang="zh-CN" altLang="en-US" smtClean="0">
                <a:solidFill>
                  <a:srgbClr val="0070C0"/>
                </a:solidFill>
                <a:latin typeface="宋体" pitchFamily="2" charset="-122"/>
                <a:ea typeface="宋体" pitchFamily="2" charset="-122"/>
              </a:rPr>
              <a:t>）治疗</a:t>
            </a:r>
            <a:r>
              <a:rPr lang="en-US" altLang="zh-CN" smtClean="0">
                <a:solidFill>
                  <a:srgbClr val="0070C0"/>
                </a:solidFill>
                <a:latin typeface="宋体" pitchFamily="2" charset="-122"/>
                <a:ea typeface="宋体" pitchFamily="2" charset="-122"/>
              </a:rPr>
              <a:t>(1A</a:t>
            </a:r>
            <a:r>
              <a:rPr lang="zh-CN" altLang="en-US" smtClean="0">
                <a:solidFill>
                  <a:srgbClr val="0070C0"/>
                </a:solidFill>
                <a:latin typeface="宋体" pitchFamily="2" charset="-122"/>
                <a:ea typeface="宋体" pitchFamily="2" charset="-122"/>
              </a:rPr>
              <a:t>）。建议</a:t>
            </a:r>
            <a:r>
              <a:rPr lang="en-US" altLang="zh-CN" smtClean="0">
                <a:solidFill>
                  <a:srgbClr val="0070C0"/>
                </a:solidFill>
                <a:latin typeface="宋体" pitchFamily="2" charset="-122"/>
                <a:ea typeface="宋体" pitchFamily="2" charset="-122"/>
              </a:rPr>
              <a:t>OAC</a:t>
            </a:r>
            <a:r>
              <a:rPr lang="zh-CN" altLang="en-US" smtClean="0">
                <a:solidFill>
                  <a:srgbClr val="0070C0"/>
                </a:solidFill>
                <a:latin typeface="宋体" pitchFamily="2" charset="-122"/>
                <a:ea typeface="宋体" pitchFamily="2" charset="-122"/>
              </a:rPr>
              <a:t>治疗，而不是阿司匹林（</a:t>
            </a:r>
            <a:r>
              <a:rPr lang="en-US" altLang="zh-CN" smtClean="0">
                <a:solidFill>
                  <a:srgbClr val="0070C0"/>
                </a:solidFill>
                <a:latin typeface="宋体" pitchFamily="2" charset="-122"/>
                <a:ea typeface="宋体" pitchFamily="2" charset="-122"/>
              </a:rPr>
              <a:t>75-325mg</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1/d</a:t>
            </a:r>
            <a:r>
              <a:rPr lang="zh-CN" altLang="en-US" smtClean="0">
                <a:solidFill>
                  <a:srgbClr val="0070C0"/>
                </a:solidFill>
                <a:latin typeface="宋体" pitchFamily="2" charset="-122"/>
                <a:ea typeface="宋体" pitchFamily="2" charset="-122"/>
              </a:rPr>
              <a:t>）或阿司匹林</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氯吡格雷。（</a:t>
            </a:r>
            <a:r>
              <a:rPr lang="en-US" altLang="zh-CN" smtClean="0">
                <a:solidFill>
                  <a:srgbClr val="0070C0"/>
                </a:solidFill>
                <a:latin typeface="宋体" pitchFamily="2" charset="-122"/>
                <a:ea typeface="宋体" pitchFamily="2" charset="-122"/>
              </a:rPr>
              <a:t>1B</a:t>
            </a:r>
            <a:r>
              <a:rPr lang="zh-CN" altLang="en-US" smtClean="0">
                <a:solidFill>
                  <a:srgbClr val="0070C0"/>
                </a:solidFill>
                <a:latin typeface="宋体" pitchFamily="2" charset="-122"/>
                <a:ea typeface="宋体" pitchFamily="2" charset="-122"/>
              </a:rPr>
              <a:t>）</a:t>
            </a:r>
            <a:br>
              <a:rPr lang="zh-CN" altLang="en-US" smtClean="0">
                <a:solidFill>
                  <a:srgbClr val="0070C0"/>
                </a:solidFill>
                <a:latin typeface="宋体" pitchFamily="2" charset="-122"/>
                <a:ea typeface="宋体" pitchFamily="2" charset="-122"/>
              </a:rPr>
            </a:br>
            <a:r>
              <a:rPr lang="zh-CN" altLang="en-US" smtClean="0">
                <a:solidFill>
                  <a:srgbClr val="0070C0"/>
                </a:solidFill>
                <a:latin typeface="宋体" pitchFamily="2" charset="-122"/>
                <a:ea typeface="宋体" pitchFamily="2" charset="-122"/>
              </a:rPr>
              <a:t>不耐受或不愿意选择</a:t>
            </a:r>
            <a:r>
              <a:rPr lang="en-US" altLang="zh-CN" smtClean="0">
                <a:solidFill>
                  <a:srgbClr val="0070C0"/>
                </a:solidFill>
                <a:latin typeface="宋体" pitchFamily="2" charset="-122"/>
                <a:ea typeface="宋体" pitchFamily="2" charset="-122"/>
              </a:rPr>
              <a:t>OAC</a:t>
            </a:r>
            <a:r>
              <a:rPr lang="zh-CN" altLang="en-US" smtClean="0">
                <a:solidFill>
                  <a:srgbClr val="0070C0"/>
                </a:solidFill>
                <a:latin typeface="宋体" pitchFamily="2" charset="-122"/>
                <a:ea typeface="宋体" pitchFamily="2" charset="-122"/>
              </a:rPr>
              <a:t>治疗的患者（而不仅仅是考虑出血），建议阿司匹林</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氯吡格雷联合治疗，而不是只服用阿司匹林（</a:t>
            </a:r>
            <a:r>
              <a:rPr lang="en-US" altLang="zh-CN" smtClean="0">
                <a:solidFill>
                  <a:srgbClr val="0070C0"/>
                </a:solidFill>
                <a:latin typeface="宋体" pitchFamily="2" charset="-122"/>
                <a:ea typeface="宋体" pitchFamily="2" charset="-122"/>
              </a:rPr>
              <a:t>2B</a:t>
            </a:r>
            <a:r>
              <a:rPr lang="zh-CN" altLang="en-US" smtClean="0">
                <a:solidFill>
                  <a:srgbClr val="0070C0"/>
                </a:solidFill>
                <a:latin typeface="宋体" pitchFamily="2" charset="-122"/>
                <a:ea typeface="宋体" pitchFamily="2" charset="-122"/>
              </a:rPr>
              <a:t>）</a:t>
            </a:r>
          </a:p>
        </p:txBody>
      </p:sp>
      <p:sp>
        <p:nvSpPr>
          <p:cNvPr id="3" name="标题 2"/>
          <p:cNvSpPr>
            <a:spLocks noGrp="1"/>
          </p:cNvSpPr>
          <p:nvPr>
            <p:ph type="title"/>
          </p:nvPr>
        </p:nvSpPr>
        <p:spPr/>
        <p:txBody>
          <a:bodyPr/>
          <a:lstStyle/>
          <a:p>
            <a:pPr eaLnBrk="1" fontAlgn="auto" hangingPunct="1">
              <a:spcAft>
                <a:spcPts val="0"/>
              </a:spcAft>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房颤的抗栓治疗</a:t>
            </a:r>
            <a:endParaRPr lang="zh-CN" alt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内容占位符 1"/>
          <p:cNvSpPr>
            <a:spLocks noGrp="1"/>
          </p:cNvSpPr>
          <p:nvPr>
            <p:ph idx="1"/>
          </p:nvPr>
        </p:nvSpPr>
        <p:spPr>
          <a:xfrm>
            <a:off x="428625" y="1500188"/>
            <a:ext cx="8229600" cy="4525962"/>
          </a:xfrm>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2.1.11 AF</a:t>
            </a:r>
            <a:r>
              <a:rPr lang="zh-CN" altLang="en-US" smtClean="0">
                <a:solidFill>
                  <a:srgbClr val="0070C0"/>
                </a:solidFill>
                <a:latin typeface="宋体" pitchFamily="2" charset="-122"/>
                <a:ea typeface="宋体" pitchFamily="2" charset="-122"/>
              </a:rPr>
              <a:t>患者，包括阵发性</a:t>
            </a:r>
            <a:r>
              <a:rPr lang="en-US" altLang="zh-CN" smtClean="0">
                <a:solidFill>
                  <a:srgbClr val="0070C0"/>
                </a:solidFill>
                <a:latin typeface="宋体" pitchFamily="2" charset="-122"/>
                <a:ea typeface="宋体" pitchFamily="2" charset="-122"/>
              </a:rPr>
              <a:t>AF</a:t>
            </a:r>
            <a:r>
              <a:rPr lang="zh-CN" altLang="en-US" smtClean="0">
                <a:solidFill>
                  <a:srgbClr val="0070C0"/>
                </a:solidFill>
                <a:latin typeface="宋体" pitchFamily="2" charset="-122"/>
                <a:ea typeface="宋体" pitchFamily="2" charset="-122"/>
              </a:rPr>
              <a:t>患者，推荐</a:t>
            </a:r>
            <a:r>
              <a:rPr lang="en-US" altLang="zh-CN" smtClean="0">
                <a:solidFill>
                  <a:srgbClr val="0070C0"/>
                </a:solidFill>
                <a:latin typeface="宋体" pitchFamily="2" charset="-122"/>
                <a:ea typeface="宋体" pitchFamily="2" charset="-122"/>
              </a:rPr>
              <a:t>OAC</a:t>
            </a:r>
            <a:r>
              <a:rPr lang="zh-CN" altLang="en-US" smtClean="0">
                <a:solidFill>
                  <a:srgbClr val="0070C0"/>
                </a:solidFill>
                <a:latin typeface="宋体" pitchFamily="2" charset="-122"/>
                <a:ea typeface="宋体" pitchFamily="2" charset="-122"/>
              </a:rPr>
              <a:t>治疗</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包括</a:t>
            </a:r>
            <a:r>
              <a:rPr lang="en-US" altLang="zh-CN" smtClean="0">
                <a:solidFill>
                  <a:srgbClr val="0070C0"/>
                </a:solidFill>
                <a:latin typeface="宋体" pitchFamily="2" charset="-122"/>
                <a:ea typeface="宋体" pitchFamily="2" charset="-122"/>
              </a:rPr>
              <a:t>2.1.9</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2.1.10</a:t>
            </a:r>
            <a:r>
              <a:rPr lang="zh-CN" altLang="en-US" smtClean="0">
                <a:solidFill>
                  <a:srgbClr val="0070C0"/>
                </a:solidFill>
                <a:latin typeface="宋体" pitchFamily="2" charset="-122"/>
                <a:ea typeface="宋体" pitchFamily="2" charset="-122"/>
              </a:rPr>
              <a:t>，除外</a:t>
            </a:r>
            <a:r>
              <a:rPr lang="en-US" altLang="zh-CN" smtClean="0">
                <a:solidFill>
                  <a:srgbClr val="0070C0"/>
                </a:solidFill>
                <a:latin typeface="宋体" pitchFamily="2" charset="-122"/>
                <a:ea typeface="宋体" pitchFamily="2" charset="-122"/>
              </a:rPr>
              <a:t>2.2</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3.1</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3.2</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3.3</a:t>
            </a:r>
            <a:r>
              <a:rPr lang="zh-CN" altLang="en-US" smtClean="0">
                <a:solidFill>
                  <a:srgbClr val="0070C0"/>
                </a:solidFill>
                <a:latin typeface="宋体" pitchFamily="2" charset="-122"/>
                <a:ea typeface="宋体" pitchFamily="2" charset="-122"/>
              </a:rPr>
              <a:t>）。建议达吡加群治疗，</a:t>
            </a:r>
            <a:r>
              <a:rPr lang="en-US" altLang="zh-CN" smtClean="0">
                <a:solidFill>
                  <a:srgbClr val="0070C0"/>
                </a:solidFill>
                <a:latin typeface="宋体" pitchFamily="2" charset="-122"/>
                <a:ea typeface="宋体" pitchFamily="2" charset="-122"/>
              </a:rPr>
              <a:t>150mg</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2/d</a:t>
            </a:r>
            <a:r>
              <a:rPr lang="zh-CN" altLang="en-US" smtClean="0">
                <a:solidFill>
                  <a:srgbClr val="0070C0"/>
                </a:solidFill>
                <a:latin typeface="宋体" pitchFamily="2" charset="-122"/>
                <a:ea typeface="宋体" pitchFamily="2" charset="-122"/>
              </a:rPr>
              <a:t>，而不是调整剂量的</a:t>
            </a:r>
            <a:r>
              <a:rPr lang="en-US" altLang="zh-CN" smtClean="0">
                <a:solidFill>
                  <a:srgbClr val="0070C0"/>
                </a:solidFill>
                <a:latin typeface="宋体" pitchFamily="2" charset="-122"/>
                <a:ea typeface="宋体" pitchFamily="2" charset="-122"/>
              </a:rPr>
              <a:t>VKA</a:t>
            </a:r>
            <a:r>
              <a:rPr lang="zh-CN" altLang="en-US" smtClean="0">
                <a:solidFill>
                  <a:srgbClr val="0070C0"/>
                </a:solidFill>
                <a:latin typeface="宋体" pitchFamily="2" charset="-122"/>
                <a:ea typeface="宋体" pitchFamily="2" charset="-122"/>
              </a:rPr>
              <a:t>治疗（</a:t>
            </a:r>
            <a:r>
              <a:rPr lang="en-US" altLang="zh-CN" smtClean="0">
                <a:solidFill>
                  <a:srgbClr val="0070C0"/>
                </a:solidFill>
                <a:latin typeface="宋体" pitchFamily="2" charset="-122"/>
                <a:ea typeface="宋体" pitchFamily="2" charset="-122"/>
              </a:rPr>
              <a:t>INR 2~3</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2B</a:t>
            </a:r>
            <a:r>
              <a:rPr lang="zh-CN" altLang="en-US" smtClean="0">
                <a:solidFill>
                  <a:srgbClr val="0070C0"/>
                </a:solidFill>
                <a:latin typeface="宋体" pitchFamily="2" charset="-122"/>
                <a:ea typeface="宋体" pitchFamily="2" charset="-122"/>
              </a:rPr>
              <a:t>）</a:t>
            </a:r>
            <a:br>
              <a:rPr lang="zh-CN" altLang="en-US" smtClean="0">
                <a:solidFill>
                  <a:srgbClr val="0070C0"/>
                </a:solidFill>
                <a:latin typeface="宋体" pitchFamily="2" charset="-122"/>
                <a:ea typeface="宋体" pitchFamily="2" charset="-122"/>
              </a:rPr>
            </a:br>
            <a:r>
              <a:rPr lang="zh-CN" altLang="en-US" smtClean="0">
                <a:solidFill>
                  <a:srgbClr val="0070C0"/>
                </a:solidFill>
                <a:latin typeface="宋体" pitchFamily="2" charset="-122"/>
                <a:ea typeface="宋体" pitchFamily="2" charset="-122"/>
              </a:rPr>
              <a:t>注：达吡加群主要是通过肾脏排出。未进行研究，严重肾功能受损（估计的肌酐清除率≤</a:t>
            </a:r>
            <a:r>
              <a:rPr lang="en-US" altLang="zh-CN" smtClean="0">
                <a:solidFill>
                  <a:srgbClr val="0070C0"/>
                </a:solidFill>
                <a:latin typeface="宋体" pitchFamily="2" charset="-122"/>
                <a:ea typeface="宋体" pitchFamily="2" charset="-122"/>
              </a:rPr>
              <a:t>30 ml/min</a:t>
            </a:r>
            <a:r>
              <a:rPr lang="zh-CN" altLang="en-US" smtClean="0">
                <a:solidFill>
                  <a:srgbClr val="0070C0"/>
                </a:solidFill>
                <a:latin typeface="宋体" pitchFamily="2" charset="-122"/>
                <a:ea typeface="宋体" pitchFamily="2" charset="-122"/>
              </a:rPr>
              <a:t>）患者禁用。医生应该注意达吡加群没有解毒药。</a:t>
            </a:r>
          </a:p>
        </p:txBody>
      </p:sp>
      <p:sp>
        <p:nvSpPr>
          <p:cNvPr id="3" name="标题 2"/>
          <p:cNvSpPr>
            <a:spLocks noGrp="1"/>
          </p:cNvSpPr>
          <p:nvPr>
            <p:ph type="title"/>
          </p:nvPr>
        </p:nvSpPr>
        <p:spPr/>
        <p:txBody>
          <a:bodyPr/>
          <a:lstStyle/>
          <a:p>
            <a:pPr eaLnBrk="1" fontAlgn="auto" hangingPunct="1">
              <a:spcAft>
                <a:spcPts val="0"/>
              </a:spcAft>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房颤的抗栓治疗</a:t>
            </a:r>
            <a:endParaRPr lang="zh-CN" alt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2.2  AF+MS(</a:t>
            </a:r>
            <a:r>
              <a:rPr lang="zh-CN" altLang="en-US" smtClean="0">
                <a:solidFill>
                  <a:srgbClr val="0070C0"/>
                </a:solidFill>
                <a:latin typeface="宋体" pitchFamily="2" charset="-122"/>
                <a:ea typeface="宋体" pitchFamily="2" charset="-122"/>
              </a:rPr>
              <a:t>二尖瓣狭窄</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患者</a:t>
            </a:r>
            <a:endParaRPr lang="en-US" altLang="zh-CN"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smtClean="0">
                <a:solidFill>
                  <a:srgbClr val="0070C0"/>
                </a:solidFill>
                <a:latin typeface="宋体" pitchFamily="2" charset="-122"/>
                <a:ea typeface="宋体" pitchFamily="2" charset="-122"/>
              </a:rPr>
              <a:t>2.2  AF+MS</a:t>
            </a:r>
            <a:r>
              <a:rPr lang="zh-CN" altLang="en-US" smtClean="0">
                <a:solidFill>
                  <a:srgbClr val="0070C0"/>
                </a:solidFill>
                <a:latin typeface="宋体" pitchFamily="2" charset="-122"/>
                <a:ea typeface="宋体" pitchFamily="2" charset="-122"/>
              </a:rPr>
              <a:t>患者，推荐调整剂量的</a:t>
            </a:r>
            <a:r>
              <a:rPr lang="en-US" altLang="zh-CN" smtClean="0">
                <a:solidFill>
                  <a:srgbClr val="0070C0"/>
                </a:solidFill>
                <a:latin typeface="宋体" pitchFamily="2" charset="-122"/>
                <a:ea typeface="宋体" pitchFamily="2" charset="-122"/>
              </a:rPr>
              <a:t>VKA</a:t>
            </a:r>
            <a:r>
              <a:rPr lang="zh-CN" altLang="en-US" smtClean="0">
                <a:solidFill>
                  <a:srgbClr val="0070C0"/>
                </a:solidFill>
                <a:latin typeface="宋体" pitchFamily="2" charset="-122"/>
                <a:ea typeface="宋体" pitchFamily="2" charset="-122"/>
              </a:rPr>
              <a:t>（目标</a:t>
            </a:r>
            <a:r>
              <a:rPr lang="en-US" altLang="zh-CN" smtClean="0">
                <a:solidFill>
                  <a:srgbClr val="0070C0"/>
                </a:solidFill>
                <a:latin typeface="宋体" pitchFamily="2" charset="-122"/>
                <a:ea typeface="宋体" pitchFamily="2" charset="-122"/>
              </a:rPr>
              <a:t>INR</a:t>
            </a:r>
            <a:r>
              <a:rPr lang="zh-CN" altLang="en-US" smtClean="0">
                <a:solidFill>
                  <a:srgbClr val="0070C0"/>
                </a:solidFill>
                <a:latin typeface="宋体" pitchFamily="2" charset="-122"/>
                <a:ea typeface="宋体" pitchFamily="2" charset="-122"/>
              </a:rPr>
              <a:t>范围</a:t>
            </a:r>
            <a:r>
              <a:rPr lang="en-US" altLang="zh-CN" smtClean="0">
                <a:solidFill>
                  <a:srgbClr val="0070C0"/>
                </a:solidFill>
                <a:latin typeface="宋体" pitchFamily="2" charset="-122"/>
                <a:ea typeface="宋体" pitchFamily="2" charset="-122"/>
              </a:rPr>
              <a:t> 2.0-3.0</a:t>
            </a:r>
            <a:r>
              <a:rPr lang="zh-CN" altLang="en-US" smtClean="0">
                <a:solidFill>
                  <a:srgbClr val="0070C0"/>
                </a:solidFill>
                <a:latin typeface="宋体" pitchFamily="2" charset="-122"/>
                <a:ea typeface="宋体" pitchFamily="2" charset="-122"/>
              </a:rPr>
              <a:t>）治疗，而不是不治疗、不是单用阿司匹林（</a:t>
            </a:r>
            <a:r>
              <a:rPr lang="en-US" altLang="zh-CN" smtClean="0">
                <a:solidFill>
                  <a:srgbClr val="0070C0"/>
                </a:solidFill>
                <a:latin typeface="宋体" pitchFamily="2" charset="-122"/>
                <a:ea typeface="宋体" pitchFamily="2" charset="-122"/>
              </a:rPr>
              <a:t>ASA</a:t>
            </a:r>
            <a:r>
              <a:rPr lang="zh-CN" altLang="en-US" smtClean="0">
                <a:solidFill>
                  <a:srgbClr val="0070C0"/>
                </a:solidFill>
                <a:latin typeface="宋体" pitchFamily="2" charset="-122"/>
                <a:ea typeface="宋体" pitchFamily="2" charset="-122"/>
              </a:rPr>
              <a:t>）治疗（</a:t>
            </a:r>
            <a:r>
              <a:rPr lang="en-US" altLang="zh-CN" smtClean="0">
                <a:solidFill>
                  <a:srgbClr val="0070C0"/>
                </a:solidFill>
                <a:latin typeface="宋体" pitchFamily="2" charset="-122"/>
                <a:ea typeface="宋体" pitchFamily="2" charset="-122"/>
              </a:rPr>
              <a:t>75-325 mg</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1/</a:t>
            </a:r>
            <a:r>
              <a:rPr lang="zh-CN" altLang="en-US" smtClean="0">
                <a:solidFill>
                  <a:srgbClr val="0070C0"/>
                </a:solidFill>
                <a:latin typeface="宋体" pitchFamily="2" charset="-122"/>
                <a:ea typeface="宋体" pitchFamily="2" charset="-122"/>
              </a:rPr>
              <a:t>日），也不是</a:t>
            </a:r>
            <a:r>
              <a:rPr lang="en-US" altLang="zh-CN" smtClean="0">
                <a:solidFill>
                  <a:srgbClr val="0070C0"/>
                </a:solidFill>
                <a:latin typeface="宋体" pitchFamily="2" charset="-122"/>
                <a:ea typeface="宋体" pitchFamily="2" charset="-122"/>
              </a:rPr>
              <a:t>ASA+</a:t>
            </a:r>
            <a:r>
              <a:rPr lang="zh-CN" altLang="en-US" smtClean="0">
                <a:solidFill>
                  <a:srgbClr val="0070C0"/>
                </a:solidFill>
                <a:latin typeface="宋体" pitchFamily="2" charset="-122"/>
                <a:ea typeface="宋体" pitchFamily="2" charset="-122"/>
              </a:rPr>
              <a:t>氯吡格雷（</a:t>
            </a:r>
            <a:r>
              <a:rPr lang="en-US" altLang="zh-CN" smtClean="0">
                <a:solidFill>
                  <a:srgbClr val="0070C0"/>
                </a:solidFill>
                <a:latin typeface="宋体" pitchFamily="2" charset="-122"/>
                <a:ea typeface="宋体" pitchFamily="2" charset="-122"/>
              </a:rPr>
              <a:t>1B</a:t>
            </a:r>
            <a:r>
              <a:rPr lang="zh-CN" altLang="en-US" smtClean="0">
                <a:solidFill>
                  <a:srgbClr val="0070C0"/>
                </a:solidFill>
                <a:latin typeface="宋体" pitchFamily="2" charset="-122"/>
                <a:ea typeface="宋体" pitchFamily="2" charset="-122"/>
              </a:rPr>
              <a:t>）。不适合或选择不用调整剂量的</a:t>
            </a:r>
            <a:r>
              <a:rPr lang="en-US" altLang="zh-CN" smtClean="0">
                <a:solidFill>
                  <a:srgbClr val="0070C0"/>
                </a:solidFill>
                <a:latin typeface="宋体" pitchFamily="2" charset="-122"/>
                <a:ea typeface="宋体" pitchFamily="2" charset="-122"/>
              </a:rPr>
              <a:t>VKA</a:t>
            </a:r>
            <a:r>
              <a:rPr lang="zh-CN" altLang="en-US" smtClean="0">
                <a:solidFill>
                  <a:srgbClr val="0070C0"/>
                </a:solidFill>
                <a:latin typeface="宋体" pitchFamily="2" charset="-122"/>
                <a:ea typeface="宋体" pitchFamily="2" charset="-122"/>
              </a:rPr>
              <a:t>治疗（不只是考虑大出血问题），推荐联合</a:t>
            </a:r>
            <a:r>
              <a:rPr lang="en-US" altLang="zh-CN" smtClean="0">
                <a:solidFill>
                  <a:srgbClr val="0070C0"/>
                </a:solidFill>
                <a:latin typeface="宋体" pitchFamily="2" charset="-122"/>
                <a:ea typeface="宋体" pitchFamily="2" charset="-122"/>
              </a:rPr>
              <a:t>ASA+</a:t>
            </a:r>
            <a:r>
              <a:rPr lang="zh-CN" altLang="en-US" smtClean="0">
                <a:solidFill>
                  <a:srgbClr val="0070C0"/>
                </a:solidFill>
                <a:latin typeface="宋体" pitchFamily="2" charset="-122"/>
                <a:ea typeface="宋体" pitchFamily="2" charset="-122"/>
              </a:rPr>
              <a:t>氯吡格雷，而不是单用</a:t>
            </a:r>
            <a:r>
              <a:rPr lang="en-US" altLang="zh-CN" smtClean="0">
                <a:solidFill>
                  <a:srgbClr val="0070C0"/>
                </a:solidFill>
                <a:latin typeface="宋体" pitchFamily="2" charset="-122"/>
                <a:ea typeface="宋体" pitchFamily="2" charset="-122"/>
              </a:rPr>
              <a:t>ASA</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75-325 mg,1/</a:t>
            </a:r>
            <a:r>
              <a:rPr lang="zh-CN" altLang="en-US" smtClean="0">
                <a:solidFill>
                  <a:srgbClr val="0070C0"/>
                </a:solidFill>
                <a:latin typeface="宋体" pitchFamily="2" charset="-122"/>
                <a:ea typeface="宋体" pitchFamily="2" charset="-122"/>
              </a:rPr>
              <a:t>日）（</a:t>
            </a:r>
            <a:r>
              <a:rPr lang="en-US" altLang="zh-CN" smtClean="0">
                <a:solidFill>
                  <a:srgbClr val="0070C0"/>
                </a:solidFill>
                <a:latin typeface="宋体" pitchFamily="2" charset="-122"/>
                <a:ea typeface="宋体" pitchFamily="2" charset="-122"/>
              </a:rPr>
              <a:t>1B</a:t>
            </a:r>
            <a:r>
              <a:rPr lang="zh-CN" altLang="en-US" smtClean="0">
                <a:solidFill>
                  <a:srgbClr val="0070C0"/>
                </a:solidFill>
                <a:latin typeface="宋体" pitchFamily="2" charset="-122"/>
                <a:ea typeface="宋体" pitchFamily="2" charset="-122"/>
              </a:rPr>
              <a:t>）</a:t>
            </a:r>
          </a:p>
        </p:txBody>
      </p:sp>
      <p:sp>
        <p:nvSpPr>
          <p:cNvPr id="3" name="标题 2"/>
          <p:cNvSpPr>
            <a:spLocks noGrp="1"/>
          </p:cNvSpPr>
          <p:nvPr>
            <p:ph type="title"/>
          </p:nvPr>
        </p:nvSpPr>
        <p:spPr/>
        <p:txBody>
          <a:bodyPr/>
          <a:lstStyle/>
          <a:p>
            <a:pPr eaLnBrk="1" fontAlgn="auto" hangingPunct="1">
              <a:spcAft>
                <a:spcPts val="0"/>
              </a:spcAft>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房颤的抗栓治疗</a:t>
            </a:r>
            <a:endParaRPr lang="zh-CN" alt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3.1  AF+</a:t>
            </a:r>
            <a:r>
              <a:rPr lang="zh-CN" altLang="en-US" smtClean="0">
                <a:solidFill>
                  <a:srgbClr val="0070C0"/>
                </a:solidFill>
                <a:latin typeface="宋体" pitchFamily="2" charset="-122"/>
                <a:ea typeface="宋体" pitchFamily="2" charset="-122"/>
              </a:rPr>
              <a:t>稳定冠心病</a:t>
            </a:r>
            <a:r>
              <a:rPr lang="en-US" altLang="zh-CN" smtClean="0">
                <a:solidFill>
                  <a:srgbClr val="0070C0"/>
                </a:solidFill>
                <a:latin typeface="宋体" pitchFamily="2" charset="-122"/>
                <a:ea typeface="宋体" pitchFamily="2" charset="-122"/>
              </a:rPr>
              <a:t>CAD</a:t>
            </a:r>
            <a:r>
              <a:rPr lang="zh-CN" altLang="en-US" smtClean="0">
                <a:solidFill>
                  <a:srgbClr val="0070C0"/>
                </a:solidFill>
                <a:latin typeface="宋体" pitchFamily="2" charset="-122"/>
                <a:ea typeface="宋体" pitchFamily="2" charset="-122"/>
              </a:rPr>
              <a:t>患者</a:t>
            </a:r>
            <a:endParaRPr lang="en-US" altLang="zh-CN"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smtClean="0">
                <a:solidFill>
                  <a:srgbClr val="0070C0"/>
                </a:solidFill>
                <a:latin typeface="宋体" pitchFamily="2" charset="-122"/>
                <a:ea typeface="宋体" pitchFamily="2" charset="-122"/>
              </a:rPr>
              <a:t>3.1  AF+</a:t>
            </a:r>
            <a:r>
              <a:rPr lang="zh-CN" altLang="en-US" smtClean="0">
                <a:solidFill>
                  <a:srgbClr val="0070C0"/>
                </a:solidFill>
                <a:latin typeface="宋体" pitchFamily="2" charset="-122"/>
                <a:ea typeface="宋体" pitchFamily="2" charset="-122"/>
              </a:rPr>
              <a:t>稳定</a:t>
            </a:r>
            <a:r>
              <a:rPr lang="en-US" altLang="zh-CN" smtClean="0">
                <a:solidFill>
                  <a:srgbClr val="0070C0"/>
                </a:solidFill>
                <a:latin typeface="宋体" pitchFamily="2" charset="-122"/>
                <a:ea typeface="宋体" pitchFamily="2" charset="-122"/>
              </a:rPr>
              <a:t>CAD</a:t>
            </a:r>
            <a:r>
              <a:rPr lang="zh-CN" altLang="en-US" smtClean="0">
                <a:solidFill>
                  <a:srgbClr val="0070C0"/>
                </a:solidFill>
                <a:latin typeface="宋体" pitchFamily="2" charset="-122"/>
                <a:ea typeface="宋体" pitchFamily="2" charset="-122"/>
              </a:rPr>
              <a:t>患者（例如，先前没患过急性冠脉综合征</a:t>
            </a:r>
            <a:r>
              <a:rPr lang="en-US" altLang="zh-CN" smtClean="0">
                <a:solidFill>
                  <a:srgbClr val="0070C0"/>
                </a:solidFill>
                <a:latin typeface="宋体" pitchFamily="2" charset="-122"/>
                <a:ea typeface="宋体" pitchFamily="2" charset="-122"/>
              </a:rPr>
              <a:t>ACS</a:t>
            </a:r>
            <a:r>
              <a:rPr lang="zh-CN" altLang="en-US" smtClean="0">
                <a:solidFill>
                  <a:srgbClr val="0070C0"/>
                </a:solidFill>
                <a:latin typeface="宋体" pitchFamily="2" charset="-122"/>
                <a:ea typeface="宋体" pitchFamily="2" charset="-122"/>
              </a:rPr>
              <a:t>），患者选择口服抗凝药</a:t>
            </a:r>
            <a:r>
              <a:rPr lang="en-US" altLang="zh-CN" smtClean="0">
                <a:solidFill>
                  <a:srgbClr val="0070C0"/>
                </a:solidFill>
                <a:latin typeface="宋体" pitchFamily="2" charset="-122"/>
                <a:ea typeface="宋体" pitchFamily="2" charset="-122"/>
              </a:rPr>
              <a:t>OAC</a:t>
            </a:r>
            <a:r>
              <a:rPr lang="zh-CN" altLang="en-US" smtClean="0">
                <a:solidFill>
                  <a:srgbClr val="0070C0"/>
                </a:solidFill>
                <a:latin typeface="宋体" pitchFamily="2" charset="-122"/>
                <a:ea typeface="宋体" pitchFamily="2" charset="-122"/>
              </a:rPr>
              <a:t>，我们推荐剂量调整的</a:t>
            </a:r>
            <a:r>
              <a:rPr lang="en-US" altLang="zh-CN" smtClean="0">
                <a:solidFill>
                  <a:srgbClr val="0070C0"/>
                </a:solidFill>
                <a:latin typeface="宋体" pitchFamily="2" charset="-122"/>
                <a:ea typeface="宋体" pitchFamily="2" charset="-122"/>
              </a:rPr>
              <a:t>VKA</a:t>
            </a:r>
            <a:r>
              <a:rPr lang="zh-CN" altLang="en-US" smtClean="0">
                <a:solidFill>
                  <a:srgbClr val="0070C0"/>
                </a:solidFill>
                <a:latin typeface="宋体" pitchFamily="2" charset="-122"/>
                <a:ea typeface="宋体" pitchFamily="2" charset="-122"/>
              </a:rPr>
              <a:t>单独治疗（目标</a:t>
            </a:r>
            <a:r>
              <a:rPr lang="en-US" altLang="zh-CN" smtClean="0">
                <a:solidFill>
                  <a:srgbClr val="0070C0"/>
                </a:solidFill>
                <a:latin typeface="宋体" pitchFamily="2" charset="-122"/>
                <a:ea typeface="宋体" pitchFamily="2" charset="-122"/>
              </a:rPr>
              <a:t>INR</a:t>
            </a:r>
            <a:r>
              <a:rPr lang="zh-CN" altLang="en-US" smtClean="0">
                <a:solidFill>
                  <a:srgbClr val="0070C0"/>
                </a:solidFill>
                <a:latin typeface="宋体" pitchFamily="2" charset="-122"/>
                <a:ea typeface="宋体" pitchFamily="2" charset="-122"/>
              </a:rPr>
              <a:t>范围</a:t>
            </a:r>
            <a:r>
              <a:rPr lang="en-US" altLang="zh-CN" smtClean="0">
                <a:solidFill>
                  <a:srgbClr val="0070C0"/>
                </a:solidFill>
                <a:latin typeface="宋体" pitchFamily="2" charset="-122"/>
                <a:ea typeface="宋体" pitchFamily="2" charset="-122"/>
              </a:rPr>
              <a:t> 2.0-3.0</a:t>
            </a:r>
            <a:r>
              <a:rPr lang="zh-CN" altLang="en-US" smtClean="0">
                <a:solidFill>
                  <a:srgbClr val="0070C0"/>
                </a:solidFill>
                <a:latin typeface="宋体" pitchFamily="2" charset="-122"/>
                <a:ea typeface="宋体" pitchFamily="2" charset="-122"/>
              </a:rPr>
              <a:t>），而不是联合应用剂量调整的</a:t>
            </a:r>
            <a:r>
              <a:rPr lang="en-US" altLang="zh-CN" smtClean="0">
                <a:solidFill>
                  <a:srgbClr val="0070C0"/>
                </a:solidFill>
                <a:latin typeface="宋体" pitchFamily="2" charset="-122"/>
                <a:ea typeface="宋体" pitchFamily="2" charset="-122"/>
              </a:rPr>
              <a:t>VKA+ASA</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a:t>
            </a:r>
          </a:p>
        </p:txBody>
      </p:sp>
      <p:sp>
        <p:nvSpPr>
          <p:cNvPr id="3" name="标题 2"/>
          <p:cNvSpPr>
            <a:spLocks noGrp="1"/>
          </p:cNvSpPr>
          <p:nvPr>
            <p:ph type="title"/>
          </p:nvPr>
        </p:nvSpPr>
        <p:spPr/>
        <p:txBody>
          <a:bodyPr/>
          <a:lstStyle/>
          <a:p>
            <a:pPr eaLnBrk="1" fontAlgn="auto" hangingPunct="1">
              <a:spcAft>
                <a:spcPts val="0"/>
              </a:spcAft>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房颤的抗栓治疗</a:t>
            </a:r>
            <a:endParaRPr lang="zh-CN" alt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3.2   AF</a:t>
            </a:r>
            <a:r>
              <a:rPr lang="zh-CN" altLang="en-US" smtClean="0">
                <a:solidFill>
                  <a:srgbClr val="0070C0"/>
                </a:solidFill>
                <a:latin typeface="宋体" pitchFamily="2" charset="-122"/>
                <a:ea typeface="宋体" pitchFamily="2" charset="-122"/>
              </a:rPr>
              <a:t>及放置冠脉支架患者</a:t>
            </a:r>
            <a:endParaRPr lang="en-US" altLang="zh-CN"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smtClean="0">
                <a:solidFill>
                  <a:srgbClr val="0070C0"/>
                </a:solidFill>
                <a:latin typeface="宋体" pitchFamily="2" charset="-122"/>
                <a:ea typeface="宋体" pitchFamily="2" charset="-122"/>
              </a:rPr>
              <a:t>3.2  AF</a:t>
            </a:r>
            <a:r>
              <a:rPr lang="zh-CN" altLang="en-US" smtClean="0">
                <a:solidFill>
                  <a:srgbClr val="0070C0"/>
                </a:solidFill>
                <a:latin typeface="宋体" pitchFamily="2" charset="-122"/>
                <a:ea typeface="宋体" pitchFamily="2" charset="-122"/>
              </a:rPr>
              <a:t>患者，卒中高危（比如，</a:t>
            </a:r>
            <a:r>
              <a:rPr lang="en-US" altLang="zh-CN" smtClean="0">
                <a:solidFill>
                  <a:srgbClr val="0070C0"/>
                </a:solidFill>
                <a:latin typeface="宋体" pitchFamily="2" charset="-122"/>
                <a:ea typeface="宋体" pitchFamily="2" charset="-122"/>
              </a:rPr>
              <a:t>CHADS2≥2</a:t>
            </a:r>
            <a:r>
              <a:rPr lang="zh-CN" altLang="en-US" smtClean="0">
                <a:solidFill>
                  <a:srgbClr val="0070C0"/>
                </a:solidFill>
                <a:latin typeface="宋体" pitchFamily="2" charset="-122"/>
                <a:ea typeface="宋体" pitchFamily="2" charset="-122"/>
              </a:rPr>
              <a:t>分），金属裸支架（</a:t>
            </a:r>
            <a:r>
              <a:rPr lang="en-US" altLang="zh-CN" smtClean="0">
                <a:solidFill>
                  <a:srgbClr val="0070C0"/>
                </a:solidFill>
                <a:latin typeface="宋体" pitchFamily="2" charset="-122"/>
                <a:ea typeface="宋体" pitchFamily="2" charset="-122"/>
              </a:rPr>
              <a:t>BMS</a:t>
            </a:r>
            <a:r>
              <a:rPr lang="zh-CN" altLang="en-US" smtClean="0">
                <a:solidFill>
                  <a:srgbClr val="0070C0"/>
                </a:solidFill>
                <a:latin typeface="宋体" pitchFamily="2" charset="-122"/>
                <a:ea typeface="宋体" pitchFamily="2" charset="-122"/>
              </a:rPr>
              <a:t>）植入后</a:t>
            </a:r>
            <a:r>
              <a:rPr lang="en-US" altLang="zh-CN" smtClean="0">
                <a:solidFill>
                  <a:srgbClr val="0070C0"/>
                </a:solidFill>
                <a:latin typeface="宋体" pitchFamily="2" charset="-122"/>
                <a:ea typeface="宋体" pitchFamily="2" charset="-122"/>
              </a:rPr>
              <a:t>1</a:t>
            </a:r>
            <a:r>
              <a:rPr lang="zh-CN" altLang="en-US" smtClean="0">
                <a:solidFill>
                  <a:srgbClr val="0070C0"/>
                </a:solidFill>
                <a:latin typeface="宋体" pitchFamily="2" charset="-122"/>
                <a:ea typeface="宋体" pitchFamily="2" charset="-122"/>
              </a:rPr>
              <a:t>个月或药物洗脱支架（</a:t>
            </a:r>
            <a:r>
              <a:rPr lang="en-US" altLang="zh-CN" smtClean="0">
                <a:solidFill>
                  <a:srgbClr val="0070C0"/>
                </a:solidFill>
                <a:latin typeface="宋体" pitchFamily="2" charset="-122"/>
                <a:ea typeface="宋体" pitchFamily="2" charset="-122"/>
              </a:rPr>
              <a:t>DES</a:t>
            </a:r>
            <a:r>
              <a:rPr lang="zh-CN" altLang="en-US" smtClean="0">
                <a:solidFill>
                  <a:srgbClr val="0070C0"/>
                </a:solidFill>
                <a:latin typeface="宋体" pitchFamily="2" charset="-122"/>
                <a:ea typeface="宋体" pitchFamily="2" charset="-122"/>
              </a:rPr>
              <a:t>）后</a:t>
            </a:r>
            <a:r>
              <a:rPr lang="en-US" altLang="zh-CN" smtClean="0">
                <a:solidFill>
                  <a:srgbClr val="0070C0"/>
                </a:solidFill>
                <a:latin typeface="宋体" pitchFamily="2" charset="-122"/>
                <a:ea typeface="宋体" pitchFamily="2" charset="-122"/>
              </a:rPr>
              <a:t>3-6</a:t>
            </a:r>
            <a:r>
              <a:rPr lang="zh-CN" altLang="en-US" smtClean="0">
                <a:solidFill>
                  <a:srgbClr val="0070C0"/>
                </a:solidFill>
                <a:latin typeface="宋体" pitchFamily="2" charset="-122"/>
                <a:ea typeface="宋体" pitchFamily="2" charset="-122"/>
              </a:rPr>
              <a:t>个月，建议三联治疗（比如，</a:t>
            </a:r>
            <a:r>
              <a:rPr lang="en-US" altLang="zh-CN" smtClean="0">
                <a:solidFill>
                  <a:srgbClr val="0070C0"/>
                </a:solidFill>
                <a:latin typeface="宋体" pitchFamily="2" charset="-122"/>
                <a:ea typeface="宋体" pitchFamily="2" charset="-122"/>
              </a:rPr>
              <a:t>VKA+ASA+</a:t>
            </a:r>
            <a:r>
              <a:rPr lang="zh-CN" altLang="en-US" smtClean="0">
                <a:solidFill>
                  <a:srgbClr val="0070C0"/>
                </a:solidFill>
                <a:latin typeface="宋体" pitchFamily="2" charset="-122"/>
                <a:ea typeface="宋体" pitchFamily="2" charset="-122"/>
              </a:rPr>
              <a:t>氯吡格雷），而不是双重抗血小板治疗（比如，</a:t>
            </a:r>
            <a:r>
              <a:rPr lang="en-US" altLang="zh-CN" smtClean="0">
                <a:solidFill>
                  <a:srgbClr val="0070C0"/>
                </a:solidFill>
                <a:latin typeface="宋体" pitchFamily="2" charset="-122"/>
                <a:ea typeface="宋体" pitchFamily="2" charset="-122"/>
              </a:rPr>
              <a:t>ASA+</a:t>
            </a:r>
            <a:r>
              <a:rPr lang="zh-CN" altLang="en-US" smtClean="0">
                <a:solidFill>
                  <a:srgbClr val="0070C0"/>
                </a:solidFill>
                <a:latin typeface="宋体" pitchFamily="2" charset="-122"/>
                <a:ea typeface="宋体" pitchFamily="2" charset="-122"/>
              </a:rPr>
              <a:t>氯吡格雷）（</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a:t>
            </a:r>
            <a:br>
              <a:rPr lang="zh-CN" altLang="en-US" smtClean="0">
                <a:solidFill>
                  <a:srgbClr val="0070C0"/>
                </a:solidFill>
                <a:latin typeface="宋体" pitchFamily="2" charset="-122"/>
                <a:ea typeface="宋体" pitchFamily="2" charset="-122"/>
              </a:rPr>
            </a:br>
            <a:r>
              <a:rPr lang="zh-CN" altLang="en-US" smtClean="0">
                <a:solidFill>
                  <a:srgbClr val="0070C0"/>
                </a:solidFill>
                <a:latin typeface="宋体" pitchFamily="2" charset="-122"/>
                <a:ea typeface="宋体" pitchFamily="2" charset="-122"/>
              </a:rPr>
              <a:t>三联治疗一段时间后，建议</a:t>
            </a:r>
            <a:r>
              <a:rPr lang="en-US" altLang="zh-CN" smtClean="0">
                <a:solidFill>
                  <a:srgbClr val="0070C0"/>
                </a:solidFill>
                <a:latin typeface="宋体" pitchFamily="2" charset="-122"/>
                <a:ea typeface="宋体" pitchFamily="2" charset="-122"/>
              </a:rPr>
              <a:t>VKA</a:t>
            </a:r>
            <a:r>
              <a:rPr lang="zh-CN" altLang="en-US" smtClean="0">
                <a:solidFill>
                  <a:srgbClr val="0070C0"/>
                </a:solidFill>
                <a:latin typeface="宋体" pitchFamily="2" charset="-122"/>
                <a:ea typeface="宋体" pitchFamily="2" charset="-122"/>
              </a:rPr>
              <a:t>（目标</a:t>
            </a:r>
            <a:r>
              <a:rPr lang="en-US" altLang="zh-CN" smtClean="0">
                <a:solidFill>
                  <a:srgbClr val="0070C0"/>
                </a:solidFill>
                <a:latin typeface="宋体" pitchFamily="2" charset="-122"/>
                <a:ea typeface="宋体" pitchFamily="2" charset="-122"/>
              </a:rPr>
              <a:t>INR</a:t>
            </a:r>
            <a:r>
              <a:rPr lang="zh-CN" altLang="en-US" smtClean="0">
                <a:solidFill>
                  <a:srgbClr val="0070C0"/>
                </a:solidFill>
                <a:latin typeface="宋体" pitchFamily="2" charset="-122"/>
                <a:ea typeface="宋体" pitchFamily="2" charset="-122"/>
              </a:rPr>
              <a:t>范围</a:t>
            </a:r>
            <a:r>
              <a:rPr lang="en-US" altLang="zh-CN" smtClean="0">
                <a:solidFill>
                  <a:srgbClr val="0070C0"/>
                </a:solidFill>
                <a:latin typeface="宋体" pitchFamily="2" charset="-122"/>
                <a:ea typeface="宋体" pitchFamily="2" charset="-122"/>
              </a:rPr>
              <a:t> 2.0-3.0</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一种抗血小板药，而不是单用</a:t>
            </a:r>
            <a:r>
              <a:rPr lang="en-US" altLang="zh-CN" smtClean="0">
                <a:solidFill>
                  <a:srgbClr val="0070C0"/>
                </a:solidFill>
                <a:latin typeface="宋体" pitchFamily="2" charset="-122"/>
                <a:ea typeface="宋体" pitchFamily="2" charset="-122"/>
              </a:rPr>
              <a:t>VKA</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a:t>
            </a:r>
            <a:br>
              <a:rPr lang="zh-CN" altLang="en-US" smtClean="0">
                <a:solidFill>
                  <a:srgbClr val="0070C0"/>
                </a:solidFill>
                <a:latin typeface="宋体" pitchFamily="2" charset="-122"/>
                <a:ea typeface="宋体" pitchFamily="2" charset="-122"/>
              </a:rPr>
            </a:br>
            <a:r>
              <a:rPr lang="zh-CN" altLang="en-US" smtClean="0">
                <a:solidFill>
                  <a:srgbClr val="0070C0"/>
                </a:solidFill>
                <a:latin typeface="宋体" pitchFamily="2" charset="-122"/>
                <a:ea typeface="宋体" pitchFamily="2" charset="-122"/>
              </a:rPr>
              <a:t>支架后</a:t>
            </a:r>
            <a:r>
              <a:rPr lang="en-US" altLang="zh-CN" smtClean="0">
                <a:solidFill>
                  <a:srgbClr val="0070C0"/>
                </a:solidFill>
                <a:latin typeface="宋体" pitchFamily="2" charset="-122"/>
                <a:ea typeface="宋体" pitchFamily="2" charset="-122"/>
              </a:rPr>
              <a:t>12</a:t>
            </a:r>
            <a:r>
              <a:rPr lang="zh-CN" altLang="en-US" smtClean="0">
                <a:solidFill>
                  <a:srgbClr val="0070C0"/>
                </a:solidFill>
                <a:latin typeface="宋体" pitchFamily="2" charset="-122"/>
                <a:ea typeface="宋体" pitchFamily="2" charset="-122"/>
              </a:rPr>
              <a:t>个月，抗栓治疗建议同</a:t>
            </a:r>
            <a:r>
              <a:rPr lang="en-US" altLang="zh-CN" smtClean="0">
                <a:solidFill>
                  <a:srgbClr val="0070C0"/>
                </a:solidFill>
                <a:latin typeface="宋体" pitchFamily="2" charset="-122"/>
                <a:ea typeface="宋体" pitchFamily="2" charset="-122"/>
              </a:rPr>
              <a:t>AF+</a:t>
            </a:r>
            <a:r>
              <a:rPr lang="zh-CN" altLang="en-US" smtClean="0">
                <a:solidFill>
                  <a:srgbClr val="0070C0"/>
                </a:solidFill>
                <a:latin typeface="宋体" pitchFamily="2" charset="-122"/>
                <a:ea typeface="宋体" pitchFamily="2" charset="-122"/>
              </a:rPr>
              <a:t>稳定</a:t>
            </a:r>
            <a:r>
              <a:rPr lang="en-US" altLang="zh-CN" smtClean="0">
                <a:solidFill>
                  <a:srgbClr val="0070C0"/>
                </a:solidFill>
                <a:latin typeface="宋体" pitchFamily="2" charset="-122"/>
                <a:ea typeface="宋体" pitchFamily="2" charset="-122"/>
              </a:rPr>
              <a:t>CAD</a:t>
            </a:r>
            <a:r>
              <a:rPr lang="zh-CN" altLang="en-US" smtClean="0">
                <a:solidFill>
                  <a:srgbClr val="0070C0"/>
                </a:solidFill>
                <a:latin typeface="宋体" pitchFamily="2" charset="-122"/>
                <a:ea typeface="宋体" pitchFamily="2" charset="-122"/>
              </a:rPr>
              <a:t>患者（见</a:t>
            </a:r>
            <a:r>
              <a:rPr lang="en-US" altLang="zh-CN" smtClean="0">
                <a:solidFill>
                  <a:srgbClr val="0070C0"/>
                </a:solidFill>
                <a:latin typeface="宋体" pitchFamily="2" charset="-122"/>
                <a:ea typeface="宋体" pitchFamily="2" charset="-122"/>
              </a:rPr>
              <a:t>3.1</a:t>
            </a:r>
            <a:r>
              <a:rPr lang="zh-CN" altLang="en-US" smtClean="0">
                <a:solidFill>
                  <a:srgbClr val="0070C0"/>
                </a:solidFill>
                <a:latin typeface="宋体" pitchFamily="2" charset="-122"/>
                <a:ea typeface="宋体" pitchFamily="2" charset="-122"/>
              </a:rPr>
              <a:t>）。</a:t>
            </a:r>
            <a:br>
              <a:rPr lang="zh-CN" altLang="en-US" smtClean="0">
                <a:solidFill>
                  <a:srgbClr val="0070C0"/>
                </a:solidFill>
                <a:latin typeface="宋体" pitchFamily="2" charset="-122"/>
                <a:ea typeface="宋体" pitchFamily="2" charset="-122"/>
              </a:rPr>
            </a:br>
            <a:endParaRPr lang="zh-CN" altLang="en-US" smtClean="0">
              <a:solidFill>
                <a:srgbClr val="0070C0"/>
              </a:solidFill>
              <a:latin typeface="宋体" pitchFamily="2" charset="-122"/>
              <a:ea typeface="宋体" pitchFamily="2" charset="-122"/>
            </a:endParaRPr>
          </a:p>
        </p:txBody>
      </p:sp>
      <p:sp>
        <p:nvSpPr>
          <p:cNvPr id="3" name="标题 2"/>
          <p:cNvSpPr>
            <a:spLocks noGrp="1"/>
          </p:cNvSpPr>
          <p:nvPr>
            <p:ph type="title"/>
          </p:nvPr>
        </p:nvSpPr>
        <p:spPr/>
        <p:txBody>
          <a:bodyPr/>
          <a:lstStyle/>
          <a:p>
            <a:pPr eaLnBrk="1" fontAlgn="auto" hangingPunct="1">
              <a:spcAft>
                <a:spcPts val="0"/>
              </a:spcAft>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房颤的抗栓治疗</a:t>
            </a:r>
            <a:endParaRPr lang="zh-CN" alt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 3.2 AF</a:t>
            </a:r>
            <a:r>
              <a:rPr lang="zh-CN" altLang="en-US" smtClean="0">
                <a:solidFill>
                  <a:srgbClr val="0070C0"/>
                </a:solidFill>
                <a:latin typeface="宋体" pitchFamily="2" charset="-122"/>
                <a:ea typeface="宋体" pitchFamily="2" charset="-122"/>
              </a:rPr>
              <a:t>患者，卒中低</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中度风险（</a:t>
            </a:r>
            <a:r>
              <a:rPr lang="en-US" altLang="zh-CN" smtClean="0">
                <a:solidFill>
                  <a:srgbClr val="0070C0"/>
                </a:solidFill>
                <a:latin typeface="宋体" pitchFamily="2" charset="-122"/>
                <a:ea typeface="宋体" pitchFamily="2" charset="-122"/>
              </a:rPr>
              <a:t>CHADS2=0</a:t>
            </a:r>
            <a:r>
              <a:rPr lang="zh-CN" altLang="en-US" smtClean="0">
                <a:solidFill>
                  <a:srgbClr val="0070C0"/>
                </a:solidFill>
                <a:latin typeface="宋体" pitchFamily="2" charset="-122"/>
                <a:ea typeface="宋体" pitchFamily="2" charset="-122"/>
              </a:rPr>
              <a:t>，或</a:t>
            </a:r>
            <a:r>
              <a:rPr lang="en-US" altLang="zh-CN" smtClean="0">
                <a:solidFill>
                  <a:srgbClr val="0070C0"/>
                </a:solidFill>
                <a:latin typeface="宋体" pitchFamily="2" charset="-122"/>
                <a:ea typeface="宋体" pitchFamily="2" charset="-122"/>
              </a:rPr>
              <a:t>1</a:t>
            </a:r>
            <a:r>
              <a:rPr lang="zh-CN" altLang="en-US" smtClean="0">
                <a:solidFill>
                  <a:srgbClr val="0070C0"/>
                </a:solidFill>
                <a:latin typeface="宋体" pitchFamily="2" charset="-122"/>
                <a:ea typeface="宋体" pitchFamily="2" charset="-122"/>
              </a:rPr>
              <a:t>），支架（</a:t>
            </a:r>
            <a:r>
              <a:rPr lang="en-US" altLang="zh-CN" smtClean="0">
                <a:solidFill>
                  <a:srgbClr val="0070C0"/>
                </a:solidFill>
                <a:latin typeface="宋体" pitchFamily="2" charset="-122"/>
                <a:ea typeface="宋体" pitchFamily="2" charset="-122"/>
              </a:rPr>
              <a:t>BMS</a:t>
            </a:r>
            <a:r>
              <a:rPr lang="zh-CN" altLang="en-US" smtClean="0">
                <a:solidFill>
                  <a:srgbClr val="0070C0"/>
                </a:solidFill>
                <a:latin typeface="宋体" pitchFamily="2" charset="-122"/>
                <a:ea typeface="宋体" pitchFamily="2" charset="-122"/>
              </a:rPr>
              <a:t>或</a:t>
            </a:r>
            <a:r>
              <a:rPr lang="en-US" altLang="zh-CN" smtClean="0">
                <a:solidFill>
                  <a:srgbClr val="0070C0"/>
                </a:solidFill>
                <a:latin typeface="宋体" pitchFamily="2" charset="-122"/>
                <a:ea typeface="宋体" pitchFamily="2" charset="-122"/>
              </a:rPr>
              <a:t>DES</a:t>
            </a:r>
            <a:r>
              <a:rPr lang="zh-CN" altLang="en-US" smtClean="0">
                <a:solidFill>
                  <a:srgbClr val="0070C0"/>
                </a:solidFill>
                <a:latin typeface="宋体" pitchFamily="2" charset="-122"/>
                <a:ea typeface="宋体" pitchFamily="2" charset="-122"/>
              </a:rPr>
              <a:t>）后</a:t>
            </a:r>
            <a:r>
              <a:rPr lang="en-US" altLang="zh-CN" smtClean="0">
                <a:solidFill>
                  <a:srgbClr val="0070C0"/>
                </a:solidFill>
                <a:latin typeface="宋体" pitchFamily="2" charset="-122"/>
                <a:ea typeface="宋体" pitchFamily="2" charset="-122"/>
              </a:rPr>
              <a:t>12</a:t>
            </a:r>
            <a:r>
              <a:rPr lang="zh-CN" altLang="en-US" smtClean="0">
                <a:solidFill>
                  <a:srgbClr val="0070C0"/>
                </a:solidFill>
                <a:latin typeface="宋体" pitchFamily="2" charset="-122"/>
                <a:ea typeface="宋体" pitchFamily="2" charset="-122"/>
              </a:rPr>
              <a:t>个月内，建议双联抗血小板治疗，而不是三联治疗（</a:t>
            </a:r>
            <a:r>
              <a:rPr lang="en-US" altLang="zh-CN" smtClean="0">
                <a:solidFill>
                  <a:srgbClr val="0070C0"/>
                </a:solidFill>
                <a:latin typeface="宋体" pitchFamily="2" charset="-122"/>
                <a:ea typeface="宋体" pitchFamily="2" charset="-122"/>
              </a:rPr>
              <a:t>2C</a:t>
            </a:r>
            <a:r>
              <a:rPr lang="zh-CN" altLang="en-US" smtClean="0">
                <a:solidFill>
                  <a:srgbClr val="0070C0"/>
                </a:solidFill>
                <a:latin typeface="宋体" pitchFamily="2" charset="-122"/>
                <a:ea typeface="宋体" pitchFamily="2" charset="-122"/>
              </a:rPr>
              <a:t>）。</a:t>
            </a:r>
            <a:r>
              <a:rPr lang="en-US" altLang="zh-CN" smtClean="0">
                <a:solidFill>
                  <a:srgbClr val="0070C0"/>
                </a:solidFill>
                <a:latin typeface="宋体" pitchFamily="2" charset="-122"/>
                <a:ea typeface="宋体" pitchFamily="2" charset="-122"/>
              </a:rPr>
              <a:t>12</a:t>
            </a:r>
            <a:r>
              <a:rPr lang="zh-CN" altLang="en-US" smtClean="0">
                <a:solidFill>
                  <a:srgbClr val="0070C0"/>
                </a:solidFill>
                <a:latin typeface="宋体" pitchFamily="2" charset="-122"/>
                <a:ea typeface="宋体" pitchFamily="2" charset="-122"/>
              </a:rPr>
              <a:t>个月后，建议同</a:t>
            </a:r>
            <a:r>
              <a:rPr lang="en-US" altLang="zh-CN" smtClean="0">
                <a:solidFill>
                  <a:srgbClr val="0070C0"/>
                </a:solidFill>
                <a:latin typeface="宋体" pitchFamily="2" charset="-122"/>
                <a:ea typeface="宋体" pitchFamily="2" charset="-122"/>
              </a:rPr>
              <a:t>AF+</a:t>
            </a:r>
            <a:r>
              <a:rPr lang="zh-CN" altLang="en-US" smtClean="0">
                <a:solidFill>
                  <a:srgbClr val="0070C0"/>
                </a:solidFill>
                <a:latin typeface="宋体" pitchFamily="2" charset="-122"/>
                <a:ea typeface="宋体" pitchFamily="2" charset="-122"/>
              </a:rPr>
              <a:t>稳定</a:t>
            </a:r>
            <a:r>
              <a:rPr lang="en-US" altLang="zh-CN" smtClean="0">
                <a:solidFill>
                  <a:srgbClr val="0070C0"/>
                </a:solidFill>
                <a:latin typeface="宋体" pitchFamily="2" charset="-122"/>
                <a:ea typeface="宋体" pitchFamily="2" charset="-122"/>
              </a:rPr>
              <a:t>CAD</a:t>
            </a:r>
            <a:r>
              <a:rPr lang="zh-CN" altLang="en-US" smtClean="0">
                <a:solidFill>
                  <a:srgbClr val="0070C0"/>
                </a:solidFill>
                <a:latin typeface="宋体" pitchFamily="2" charset="-122"/>
                <a:ea typeface="宋体" pitchFamily="2" charset="-122"/>
              </a:rPr>
              <a:t>患者（见</a:t>
            </a:r>
            <a:r>
              <a:rPr lang="en-US" altLang="zh-CN" smtClean="0">
                <a:solidFill>
                  <a:srgbClr val="0070C0"/>
                </a:solidFill>
                <a:latin typeface="宋体" pitchFamily="2" charset="-122"/>
                <a:ea typeface="宋体" pitchFamily="2" charset="-122"/>
              </a:rPr>
              <a:t>3.1</a:t>
            </a:r>
            <a:r>
              <a:rPr lang="zh-CN" altLang="en-US" smtClean="0">
                <a:solidFill>
                  <a:srgbClr val="0070C0"/>
                </a:solidFill>
                <a:latin typeface="宋体" pitchFamily="2" charset="-122"/>
                <a:ea typeface="宋体" pitchFamily="2" charset="-122"/>
              </a:rPr>
              <a:t>）</a:t>
            </a:r>
            <a:br>
              <a:rPr lang="zh-CN" altLang="en-US" smtClean="0">
                <a:solidFill>
                  <a:srgbClr val="0070C0"/>
                </a:solidFill>
                <a:latin typeface="宋体" pitchFamily="2" charset="-122"/>
                <a:ea typeface="宋体" pitchFamily="2" charset="-122"/>
              </a:rPr>
            </a:br>
            <a:r>
              <a:rPr lang="zh-CN" altLang="en-US" smtClean="0">
                <a:solidFill>
                  <a:srgbClr val="0070C0"/>
                </a:solidFill>
                <a:latin typeface="宋体" pitchFamily="2" charset="-122"/>
                <a:ea typeface="宋体" pitchFamily="2" charset="-122"/>
              </a:rPr>
              <a:t>注： 患者如果患者卒中风险非常高，且出血风险低，可能选择三重治疗，而不是双重抗血小板治疗。其它因素，也可能影响治疗的选择，要考虑出现风险，以及额外的</a:t>
            </a:r>
            <a:r>
              <a:rPr lang="en-US" altLang="zh-CN" smtClean="0">
                <a:solidFill>
                  <a:srgbClr val="0070C0"/>
                </a:solidFill>
                <a:latin typeface="宋体" pitchFamily="2" charset="-122"/>
                <a:ea typeface="宋体" pitchFamily="2" charset="-122"/>
              </a:rPr>
              <a:t>non-CHADS2</a:t>
            </a:r>
            <a:r>
              <a:rPr lang="zh-CN" altLang="en-US" smtClean="0">
                <a:solidFill>
                  <a:srgbClr val="0070C0"/>
                </a:solidFill>
                <a:latin typeface="宋体" pitchFamily="2" charset="-122"/>
                <a:ea typeface="宋体" pitchFamily="2" charset="-122"/>
              </a:rPr>
              <a:t>卒中危险因素</a:t>
            </a:r>
            <a:r>
              <a:rPr lang="en-US" altLang="zh-CN" smtClean="0">
                <a:solidFill>
                  <a:srgbClr val="0070C0"/>
                </a:solidFill>
                <a:latin typeface="宋体" pitchFamily="2" charset="-122"/>
                <a:ea typeface="宋体" pitchFamily="2" charset="-122"/>
              </a:rPr>
              <a:t>(</a:t>
            </a:r>
            <a:r>
              <a:rPr lang="zh-CN" altLang="en-US" smtClean="0">
                <a:solidFill>
                  <a:srgbClr val="0070C0"/>
                </a:solidFill>
                <a:latin typeface="宋体" pitchFamily="2" charset="-122"/>
                <a:ea typeface="宋体" pitchFamily="2" charset="-122"/>
              </a:rPr>
              <a:t>见</a:t>
            </a:r>
            <a:r>
              <a:rPr lang="en-US" altLang="zh-CN" smtClean="0">
                <a:solidFill>
                  <a:srgbClr val="0070C0"/>
                </a:solidFill>
                <a:latin typeface="宋体" pitchFamily="2" charset="-122"/>
                <a:ea typeface="宋体" pitchFamily="2" charset="-122"/>
              </a:rPr>
              <a:t>2.1.12)</a:t>
            </a:r>
            <a:r>
              <a:rPr lang="zh-CN" altLang="en-US" smtClean="0">
                <a:solidFill>
                  <a:srgbClr val="0070C0"/>
                </a:solidFill>
                <a:latin typeface="宋体" pitchFamily="2" charset="-122"/>
                <a:ea typeface="宋体" pitchFamily="2" charset="-122"/>
              </a:rPr>
              <a:t>。</a:t>
            </a:r>
          </a:p>
          <a:p>
            <a:pPr eaLnBrk="1" hangingPunct="1"/>
            <a:endParaRPr lang="zh-CN" altLang="en-US" smtClean="0"/>
          </a:p>
        </p:txBody>
      </p:sp>
      <p:sp>
        <p:nvSpPr>
          <p:cNvPr id="3" name="标题 2"/>
          <p:cNvSpPr>
            <a:spLocks noGrp="1"/>
          </p:cNvSpPr>
          <p:nvPr>
            <p:ph type="title"/>
          </p:nvPr>
        </p:nvSpPr>
        <p:spPr/>
        <p:txBody>
          <a:bodyPr/>
          <a:lstStyle/>
          <a:p>
            <a:pPr eaLnBrk="1" fontAlgn="auto" hangingPunct="1">
              <a:spcAft>
                <a:spcPts val="0"/>
              </a:spcAft>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房颤的抗栓治疗</a:t>
            </a:r>
            <a:endParaRPr lang="zh-CN" alt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内容占位符 1"/>
          <p:cNvSpPr>
            <a:spLocks noGrp="1"/>
          </p:cNvSpPr>
          <p:nvPr>
            <p:ph idx="1"/>
          </p:nvPr>
        </p:nvSpPr>
        <p:spPr/>
        <p:txBody>
          <a:bodyPr/>
          <a:lstStyle/>
          <a:p>
            <a:pPr eaLnBrk="1" hangingPunct="1">
              <a:buFont typeface="Wingdings 3" pitchFamily="18" charset="2"/>
              <a:buNone/>
            </a:pPr>
            <a:r>
              <a:rPr lang="en-US" altLang="zh-CN" dirty="0" smtClean="0">
                <a:solidFill>
                  <a:srgbClr val="0070C0"/>
                </a:solidFill>
                <a:latin typeface="宋体" pitchFamily="2" charset="-122"/>
                <a:ea typeface="宋体" pitchFamily="2" charset="-122"/>
              </a:rPr>
              <a:t>3.3</a:t>
            </a:r>
            <a:r>
              <a:rPr lang="zh-CN" altLang="en-US" dirty="0" smtClean="0">
                <a:solidFill>
                  <a:srgbClr val="0070C0"/>
                </a:solidFill>
                <a:latin typeface="宋体" pitchFamily="2" charset="-122"/>
                <a:ea typeface="宋体" pitchFamily="2" charset="-122"/>
              </a:rPr>
              <a:t> </a:t>
            </a:r>
            <a:r>
              <a:rPr lang="en-US" altLang="zh-CN" dirty="0" smtClean="0">
                <a:solidFill>
                  <a:srgbClr val="0070C0"/>
                </a:solidFill>
                <a:latin typeface="宋体" pitchFamily="2" charset="-122"/>
                <a:ea typeface="宋体" pitchFamily="2" charset="-122"/>
              </a:rPr>
              <a:t>AF</a:t>
            </a:r>
            <a:r>
              <a:rPr lang="zh-CN" altLang="en-US" dirty="0" smtClean="0">
                <a:solidFill>
                  <a:srgbClr val="0070C0"/>
                </a:solidFill>
                <a:latin typeface="宋体" pitchFamily="2" charset="-122"/>
                <a:ea typeface="宋体" pitchFamily="2" charset="-122"/>
              </a:rPr>
              <a:t>并未进行冠脉内支架置入的</a:t>
            </a:r>
            <a:r>
              <a:rPr lang="en-US" altLang="zh-CN" dirty="0" smtClean="0">
                <a:solidFill>
                  <a:srgbClr val="0070C0"/>
                </a:solidFill>
                <a:latin typeface="宋体" pitchFamily="2" charset="-122"/>
                <a:ea typeface="宋体" pitchFamily="2" charset="-122"/>
              </a:rPr>
              <a:t>ACS</a:t>
            </a:r>
            <a:r>
              <a:rPr lang="zh-CN" altLang="en-US" dirty="0" smtClean="0">
                <a:solidFill>
                  <a:srgbClr val="0070C0"/>
                </a:solidFill>
                <a:latin typeface="宋体" pitchFamily="2" charset="-122"/>
                <a:ea typeface="宋体" pitchFamily="2" charset="-122"/>
              </a:rPr>
              <a:t>患者</a:t>
            </a:r>
          </a:p>
          <a:p>
            <a:pPr eaLnBrk="1" hangingPunct="1">
              <a:buFont typeface="Wingdings 3" pitchFamily="18" charset="2"/>
              <a:buNone/>
            </a:pPr>
            <a:r>
              <a:rPr lang="en-US" altLang="zh-CN" dirty="0" smtClean="0">
                <a:solidFill>
                  <a:srgbClr val="0070C0"/>
                </a:solidFill>
                <a:latin typeface="宋体" pitchFamily="2" charset="-122"/>
                <a:ea typeface="宋体" pitchFamily="2" charset="-122"/>
              </a:rPr>
              <a:t>3.3</a:t>
            </a:r>
            <a:r>
              <a:rPr lang="zh-CN" altLang="en-US" dirty="0" smtClean="0">
                <a:solidFill>
                  <a:srgbClr val="0070C0"/>
                </a:solidFill>
                <a:latin typeface="宋体" pitchFamily="2" charset="-122"/>
                <a:ea typeface="宋体" pitchFamily="2" charset="-122"/>
              </a:rPr>
              <a:t> </a:t>
            </a:r>
            <a:r>
              <a:rPr lang="en-US" altLang="zh-CN" dirty="0" smtClean="0">
                <a:solidFill>
                  <a:srgbClr val="0070C0"/>
                </a:solidFill>
                <a:latin typeface="宋体" pitchFamily="2" charset="-122"/>
                <a:ea typeface="宋体" pitchFamily="2" charset="-122"/>
              </a:rPr>
              <a:t>AF</a:t>
            </a:r>
            <a:r>
              <a:rPr lang="zh-CN" altLang="en-US" dirty="0" smtClean="0">
                <a:solidFill>
                  <a:srgbClr val="0070C0"/>
                </a:solidFill>
                <a:latin typeface="宋体" pitchFamily="2" charset="-122"/>
                <a:ea typeface="宋体" pitchFamily="2" charset="-122"/>
              </a:rPr>
              <a:t>患者，卒中中到高危（即</a:t>
            </a:r>
            <a:r>
              <a:rPr lang="en-US" altLang="zh-CN" dirty="0" smtClean="0">
                <a:solidFill>
                  <a:srgbClr val="0070C0"/>
                </a:solidFill>
                <a:latin typeface="宋体" pitchFamily="2" charset="-122"/>
                <a:ea typeface="宋体" pitchFamily="2" charset="-122"/>
              </a:rPr>
              <a:t>CHADS2</a:t>
            </a:r>
            <a:r>
              <a:rPr lang="zh-CN" altLang="en-US" dirty="0" smtClean="0">
                <a:solidFill>
                  <a:srgbClr val="0070C0"/>
                </a:solidFill>
                <a:latin typeface="宋体" pitchFamily="2" charset="-122"/>
                <a:ea typeface="宋体" pitchFamily="2" charset="-122"/>
              </a:rPr>
              <a:t>评分≥</a:t>
            </a:r>
            <a:r>
              <a:rPr lang="en-US" altLang="zh-CN" dirty="0" smtClean="0">
                <a:solidFill>
                  <a:srgbClr val="0070C0"/>
                </a:solidFill>
                <a:latin typeface="宋体" pitchFamily="2" charset="-122"/>
                <a:ea typeface="宋体" pitchFamily="2" charset="-122"/>
              </a:rPr>
              <a:t>1</a:t>
            </a:r>
            <a:r>
              <a:rPr lang="zh-CN" altLang="en-US" dirty="0" smtClean="0">
                <a:solidFill>
                  <a:srgbClr val="0070C0"/>
                </a:solidFill>
                <a:latin typeface="宋体" pitchFamily="2" charset="-122"/>
                <a:ea typeface="宋体" pitchFamily="2" charset="-122"/>
              </a:rPr>
              <a:t>），发生了急性冠脉综合征而未进行冠脉内支架置入的，建议在头</a:t>
            </a:r>
            <a:r>
              <a:rPr lang="en-US" altLang="zh-CN" dirty="0" smtClean="0">
                <a:solidFill>
                  <a:srgbClr val="0070C0"/>
                </a:solidFill>
                <a:latin typeface="宋体" pitchFamily="2" charset="-122"/>
                <a:ea typeface="宋体" pitchFamily="2" charset="-122"/>
              </a:rPr>
              <a:t>12</a:t>
            </a:r>
            <a:r>
              <a:rPr lang="zh-CN" altLang="en-US" dirty="0" smtClean="0">
                <a:solidFill>
                  <a:srgbClr val="0070C0"/>
                </a:solidFill>
                <a:latin typeface="宋体" pitchFamily="2" charset="-122"/>
                <a:ea typeface="宋体" pitchFamily="2" charset="-122"/>
              </a:rPr>
              <a:t>个月用剂量调整的</a:t>
            </a:r>
            <a:r>
              <a:rPr lang="en-US" altLang="zh-CN" dirty="0" smtClean="0">
                <a:solidFill>
                  <a:srgbClr val="0070C0"/>
                </a:solidFill>
                <a:latin typeface="宋体" pitchFamily="2" charset="-122"/>
                <a:ea typeface="宋体" pitchFamily="2" charset="-122"/>
              </a:rPr>
              <a:t>VKA</a:t>
            </a:r>
            <a:r>
              <a:rPr lang="zh-CN" altLang="en-US" dirty="0" smtClean="0">
                <a:solidFill>
                  <a:srgbClr val="0070C0"/>
                </a:solidFill>
                <a:latin typeface="宋体" pitchFamily="2" charset="-122"/>
                <a:ea typeface="宋体" pitchFamily="2" charset="-122"/>
              </a:rPr>
              <a:t>治疗</a:t>
            </a:r>
            <a:r>
              <a:rPr lang="en-US" altLang="zh-CN" dirty="0" smtClean="0">
                <a:solidFill>
                  <a:srgbClr val="0070C0"/>
                </a:solidFill>
                <a:latin typeface="宋体" pitchFamily="2" charset="-122"/>
                <a:ea typeface="宋体" pitchFamily="2" charset="-122"/>
              </a:rPr>
              <a:t>(INR 2.0-3.0)+</a:t>
            </a:r>
            <a:r>
              <a:rPr lang="zh-CN" altLang="en-US" dirty="0" smtClean="0">
                <a:solidFill>
                  <a:srgbClr val="0070C0"/>
                </a:solidFill>
                <a:latin typeface="宋体" pitchFamily="2" charset="-122"/>
                <a:ea typeface="宋体" pitchFamily="2" charset="-122"/>
              </a:rPr>
              <a:t>一种抗血小板治疗，而不用双联抗血小板治疗（即阿司匹林和氯吡格雷）或三联治疗（即华法林、阿司匹林和氯吡格雷）（</a:t>
            </a:r>
            <a:r>
              <a:rPr lang="en-US" altLang="zh-CN" dirty="0" smtClean="0">
                <a:solidFill>
                  <a:srgbClr val="0070C0"/>
                </a:solidFill>
                <a:latin typeface="宋体" pitchFamily="2" charset="-122"/>
                <a:ea typeface="宋体" pitchFamily="2" charset="-122"/>
              </a:rPr>
              <a:t>2C</a:t>
            </a:r>
            <a:r>
              <a:rPr lang="zh-CN" altLang="en-US" dirty="0" smtClean="0">
                <a:solidFill>
                  <a:srgbClr val="0070C0"/>
                </a:solidFill>
                <a:latin typeface="宋体" pitchFamily="2" charset="-122"/>
                <a:ea typeface="宋体" pitchFamily="2" charset="-122"/>
              </a:rPr>
              <a:t>）。</a:t>
            </a:r>
            <a:r>
              <a:rPr lang="en-US" altLang="zh-CN" dirty="0" smtClean="0">
                <a:solidFill>
                  <a:srgbClr val="0070C0"/>
                </a:solidFill>
                <a:latin typeface="宋体" pitchFamily="2" charset="-122"/>
                <a:ea typeface="宋体" pitchFamily="2" charset="-122"/>
              </a:rPr>
              <a:t>12</a:t>
            </a:r>
            <a:r>
              <a:rPr lang="zh-CN" altLang="en-US" dirty="0" smtClean="0">
                <a:solidFill>
                  <a:srgbClr val="0070C0"/>
                </a:solidFill>
                <a:latin typeface="宋体" pitchFamily="2" charset="-122"/>
                <a:ea typeface="宋体" pitchFamily="2" charset="-122"/>
              </a:rPr>
              <a:t>个月后，抗栓治疗建议同</a:t>
            </a:r>
            <a:r>
              <a:rPr lang="en-US" altLang="zh-CN" dirty="0" smtClean="0">
                <a:solidFill>
                  <a:srgbClr val="0070C0"/>
                </a:solidFill>
                <a:latin typeface="宋体" pitchFamily="2" charset="-122"/>
                <a:ea typeface="宋体" pitchFamily="2" charset="-122"/>
              </a:rPr>
              <a:t>AF+</a:t>
            </a:r>
            <a:r>
              <a:rPr lang="zh-CN" altLang="en-US" dirty="0" smtClean="0">
                <a:solidFill>
                  <a:srgbClr val="0070C0"/>
                </a:solidFill>
                <a:latin typeface="宋体" pitchFamily="2" charset="-122"/>
                <a:ea typeface="宋体" pitchFamily="2" charset="-122"/>
              </a:rPr>
              <a:t>稳定</a:t>
            </a:r>
            <a:r>
              <a:rPr lang="en-US" altLang="zh-CN" dirty="0" smtClean="0">
                <a:solidFill>
                  <a:srgbClr val="0070C0"/>
                </a:solidFill>
                <a:latin typeface="宋体" pitchFamily="2" charset="-122"/>
                <a:ea typeface="宋体" pitchFamily="2" charset="-122"/>
              </a:rPr>
              <a:t>CAD</a:t>
            </a:r>
            <a:r>
              <a:rPr lang="zh-CN" altLang="en-US" dirty="0" smtClean="0">
                <a:solidFill>
                  <a:srgbClr val="0070C0"/>
                </a:solidFill>
                <a:latin typeface="宋体" pitchFamily="2" charset="-122"/>
                <a:ea typeface="宋体" pitchFamily="2" charset="-122"/>
              </a:rPr>
              <a:t>患者（见</a:t>
            </a:r>
            <a:r>
              <a:rPr lang="en-US" altLang="zh-CN" dirty="0" smtClean="0">
                <a:solidFill>
                  <a:srgbClr val="0070C0"/>
                </a:solidFill>
                <a:latin typeface="宋体" pitchFamily="2" charset="-122"/>
                <a:ea typeface="宋体" pitchFamily="2" charset="-122"/>
              </a:rPr>
              <a:t>3.1</a:t>
            </a:r>
            <a:r>
              <a:rPr lang="zh-CN" altLang="en-US" dirty="0" smtClean="0">
                <a:solidFill>
                  <a:srgbClr val="0070C0"/>
                </a:solidFill>
                <a:latin typeface="宋体" pitchFamily="2" charset="-122"/>
                <a:ea typeface="宋体" pitchFamily="2" charset="-122"/>
              </a:rPr>
              <a:t>）。</a:t>
            </a:r>
          </a:p>
          <a:p>
            <a:pPr eaLnBrk="1" hangingPunct="1">
              <a:buFont typeface="Wingdings 3" pitchFamily="18" charset="2"/>
              <a:buNone/>
            </a:pPr>
            <a:endParaRPr lang="zh-CN" altLang="en-US" dirty="0" smtClean="0"/>
          </a:p>
        </p:txBody>
      </p:sp>
      <p:sp>
        <p:nvSpPr>
          <p:cNvPr id="3" name="标题 2"/>
          <p:cNvSpPr>
            <a:spLocks noGrp="1"/>
          </p:cNvSpPr>
          <p:nvPr>
            <p:ph type="title"/>
          </p:nvPr>
        </p:nvSpPr>
        <p:spPr/>
        <p:txBody>
          <a:bodyPr/>
          <a:lstStyle/>
          <a:p>
            <a:pPr eaLnBrk="1" fontAlgn="auto" hangingPunct="1">
              <a:spcAft>
                <a:spcPts val="0"/>
              </a:spcAft>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房颤的抗栓治疗</a:t>
            </a:r>
            <a:endParaRPr lang="zh-CN" alt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内容占位符 1"/>
          <p:cNvSpPr>
            <a:spLocks noGrp="1"/>
          </p:cNvSpPr>
          <p:nvPr>
            <p:ph idx="1"/>
          </p:nvPr>
        </p:nvSpPr>
        <p:spPr/>
        <p:txBody>
          <a:bodyPr/>
          <a:lstStyle/>
          <a:p>
            <a:pPr eaLnBrk="1" hangingPunct="1">
              <a:buFont typeface="Wingdings 3" pitchFamily="18" charset="2"/>
              <a:buNone/>
            </a:pPr>
            <a:r>
              <a:rPr lang="en-US" altLang="zh-CN" dirty="0" smtClean="0">
                <a:solidFill>
                  <a:srgbClr val="0070C0"/>
                </a:solidFill>
                <a:latin typeface="宋体" pitchFamily="2" charset="-122"/>
                <a:ea typeface="宋体" pitchFamily="2" charset="-122"/>
              </a:rPr>
              <a:t>3.3 AF</a:t>
            </a:r>
            <a:r>
              <a:rPr lang="zh-CN" altLang="en-US" dirty="0" smtClean="0">
                <a:solidFill>
                  <a:srgbClr val="0070C0"/>
                </a:solidFill>
                <a:latin typeface="宋体" pitchFamily="2" charset="-122"/>
                <a:ea typeface="宋体" pitchFamily="2" charset="-122"/>
              </a:rPr>
              <a:t>患者，卒中低危（即</a:t>
            </a:r>
            <a:r>
              <a:rPr lang="en-US" altLang="zh-CN" dirty="0" smtClean="0">
                <a:solidFill>
                  <a:srgbClr val="0070C0"/>
                </a:solidFill>
                <a:latin typeface="宋体" pitchFamily="2" charset="-122"/>
                <a:ea typeface="宋体" pitchFamily="2" charset="-122"/>
              </a:rPr>
              <a:t>CHADS2</a:t>
            </a:r>
            <a:r>
              <a:rPr lang="zh-CN" altLang="en-US" dirty="0" smtClean="0">
                <a:solidFill>
                  <a:srgbClr val="0070C0"/>
                </a:solidFill>
                <a:latin typeface="宋体" pitchFamily="2" charset="-122"/>
                <a:ea typeface="宋体" pitchFamily="2" charset="-122"/>
              </a:rPr>
              <a:t>评分</a:t>
            </a:r>
            <a:r>
              <a:rPr lang="en-US" altLang="zh-CN" dirty="0" smtClean="0">
                <a:solidFill>
                  <a:srgbClr val="0070C0"/>
                </a:solidFill>
                <a:latin typeface="宋体" pitchFamily="2" charset="-122"/>
                <a:ea typeface="宋体" pitchFamily="2" charset="-122"/>
              </a:rPr>
              <a:t>=0</a:t>
            </a:r>
            <a:r>
              <a:rPr lang="zh-CN" altLang="en-US" dirty="0" smtClean="0">
                <a:solidFill>
                  <a:srgbClr val="0070C0"/>
                </a:solidFill>
                <a:latin typeface="宋体" pitchFamily="2" charset="-122"/>
                <a:ea typeface="宋体" pitchFamily="2" charset="-122"/>
              </a:rPr>
              <a:t>）建议双联抗血小板治疗（如阿司匹林</a:t>
            </a:r>
            <a:r>
              <a:rPr lang="en-US" altLang="zh-CN" dirty="0" smtClean="0">
                <a:solidFill>
                  <a:srgbClr val="0070C0"/>
                </a:solidFill>
                <a:latin typeface="宋体" pitchFamily="2" charset="-122"/>
                <a:ea typeface="宋体" pitchFamily="2" charset="-122"/>
              </a:rPr>
              <a:t>+</a:t>
            </a:r>
            <a:r>
              <a:rPr lang="zh-CN" altLang="en-US" dirty="0" smtClean="0">
                <a:solidFill>
                  <a:srgbClr val="0070C0"/>
                </a:solidFill>
                <a:latin typeface="宋体" pitchFamily="2" charset="-122"/>
                <a:ea typeface="宋体" pitchFamily="2" charset="-122"/>
              </a:rPr>
              <a:t>氯吡格雷）而不用剂量调整的</a:t>
            </a:r>
            <a:r>
              <a:rPr lang="en-US" altLang="zh-CN" dirty="0" smtClean="0">
                <a:solidFill>
                  <a:srgbClr val="0070C0"/>
                </a:solidFill>
                <a:latin typeface="宋体" pitchFamily="2" charset="-122"/>
                <a:ea typeface="宋体" pitchFamily="2" charset="-122"/>
              </a:rPr>
              <a:t>VKA(INR 2.0</a:t>
            </a:r>
            <a:r>
              <a:rPr lang="zh-CN" altLang="en-US" dirty="0" smtClean="0">
                <a:solidFill>
                  <a:srgbClr val="0070C0"/>
                </a:solidFill>
                <a:latin typeface="宋体" pitchFamily="2" charset="-122"/>
                <a:ea typeface="宋体" pitchFamily="2" charset="-122"/>
              </a:rPr>
              <a:t>～</a:t>
            </a:r>
            <a:r>
              <a:rPr lang="en-US" altLang="zh-CN" dirty="0" smtClean="0">
                <a:solidFill>
                  <a:srgbClr val="0070C0"/>
                </a:solidFill>
                <a:latin typeface="宋体" pitchFamily="2" charset="-122"/>
                <a:ea typeface="宋体" pitchFamily="2" charset="-122"/>
              </a:rPr>
              <a:t>3.0)</a:t>
            </a:r>
            <a:r>
              <a:rPr lang="zh-CN" altLang="en-US" dirty="0" smtClean="0">
                <a:solidFill>
                  <a:srgbClr val="0070C0"/>
                </a:solidFill>
                <a:latin typeface="宋体" pitchFamily="2" charset="-122"/>
                <a:ea typeface="宋体" pitchFamily="2" charset="-122"/>
              </a:rPr>
              <a:t>加一种抗血小板治疗或三联治疗（即华法林、阿司匹林和氯吡格雷）（</a:t>
            </a:r>
            <a:r>
              <a:rPr lang="en-US" altLang="zh-CN" dirty="0" smtClean="0">
                <a:solidFill>
                  <a:srgbClr val="0070C0"/>
                </a:solidFill>
                <a:latin typeface="宋体" pitchFamily="2" charset="-122"/>
                <a:ea typeface="宋体" pitchFamily="2" charset="-122"/>
              </a:rPr>
              <a:t>2C</a:t>
            </a:r>
            <a:r>
              <a:rPr lang="zh-CN" altLang="en-US" dirty="0" smtClean="0">
                <a:solidFill>
                  <a:srgbClr val="0070C0"/>
                </a:solidFill>
                <a:latin typeface="宋体" pitchFamily="2" charset="-122"/>
                <a:ea typeface="宋体" pitchFamily="2" charset="-122"/>
              </a:rPr>
              <a:t>）。在头</a:t>
            </a:r>
            <a:r>
              <a:rPr lang="en-US" altLang="zh-CN" dirty="0" smtClean="0">
                <a:solidFill>
                  <a:srgbClr val="0070C0"/>
                </a:solidFill>
                <a:latin typeface="宋体" pitchFamily="2" charset="-122"/>
                <a:ea typeface="宋体" pitchFamily="2" charset="-122"/>
              </a:rPr>
              <a:t>12</a:t>
            </a:r>
            <a:r>
              <a:rPr lang="zh-CN" altLang="en-US" dirty="0" smtClean="0">
                <a:solidFill>
                  <a:srgbClr val="0070C0"/>
                </a:solidFill>
                <a:latin typeface="宋体" pitchFamily="2" charset="-122"/>
                <a:ea typeface="宋体" pitchFamily="2" charset="-122"/>
              </a:rPr>
              <a:t>月后，抗栓治疗建议同</a:t>
            </a:r>
            <a:r>
              <a:rPr lang="en-US" altLang="zh-CN" dirty="0" smtClean="0">
                <a:solidFill>
                  <a:srgbClr val="0070C0"/>
                </a:solidFill>
                <a:latin typeface="宋体" pitchFamily="2" charset="-122"/>
                <a:ea typeface="宋体" pitchFamily="2" charset="-122"/>
              </a:rPr>
              <a:t>AF+</a:t>
            </a:r>
            <a:r>
              <a:rPr lang="zh-CN" altLang="en-US" dirty="0" smtClean="0">
                <a:solidFill>
                  <a:srgbClr val="0070C0"/>
                </a:solidFill>
                <a:latin typeface="宋体" pitchFamily="2" charset="-122"/>
                <a:ea typeface="宋体" pitchFamily="2" charset="-122"/>
              </a:rPr>
              <a:t>稳定</a:t>
            </a:r>
            <a:r>
              <a:rPr lang="en-US" altLang="zh-CN" dirty="0" smtClean="0">
                <a:solidFill>
                  <a:srgbClr val="0070C0"/>
                </a:solidFill>
                <a:latin typeface="宋体" pitchFamily="2" charset="-122"/>
                <a:ea typeface="宋体" pitchFamily="2" charset="-122"/>
              </a:rPr>
              <a:t>CAD</a:t>
            </a:r>
            <a:r>
              <a:rPr lang="zh-CN" altLang="en-US" dirty="0" smtClean="0">
                <a:solidFill>
                  <a:srgbClr val="0070C0"/>
                </a:solidFill>
                <a:latin typeface="宋体" pitchFamily="2" charset="-122"/>
                <a:ea typeface="宋体" pitchFamily="2" charset="-122"/>
              </a:rPr>
              <a:t>患者（见</a:t>
            </a:r>
            <a:r>
              <a:rPr lang="en-US" altLang="zh-CN" dirty="0" smtClean="0">
                <a:solidFill>
                  <a:srgbClr val="0070C0"/>
                </a:solidFill>
                <a:latin typeface="宋体" pitchFamily="2" charset="-122"/>
                <a:ea typeface="宋体" pitchFamily="2" charset="-122"/>
              </a:rPr>
              <a:t>3.1</a:t>
            </a:r>
            <a:r>
              <a:rPr lang="zh-CN" altLang="en-US" dirty="0" smtClean="0">
                <a:solidFill>
                  <a:srgbClr val="0070C0"/>
                </a:solidFill>
                <a:latin typeface="宋体" pitchFamily="2" charset="-122"/>
                <a:ea typeface="宋体" pitchFamily="2" charset="-122"/>
              </a:rPr>
              <a:t>） </a:t>
            </a:r>
            <a:r>
              <a:rPr lang="zh-CN" altLang="en-US" sz="2800" dirty="0" smtClean="0">
                <a:solidFill>
                  <a:srgbClr val="0070C0"/>
                </a:solidFill>
                <a:latin typeface="宋体" pitchFamily="2" charset="-122"/>
                <a:ea typeface="宋体" pitchFamily="2" charset="-122"/>
              </a:rPr>
              <a:t>。</a:t>
            </a:r>
          </a:p>
          <a:p>
            <a:pPr eaLnBrk="1" hangingPunct="1">
              <a:buFont typeface="Wingdings 3" pitchFamily="18" charset="2"/>
              <a:buNone/>
            </a:pPr>
            <a:endParaRPr lang="zh-CN" altLang="en-US" dirty="0" smtClean="0"/>
          </a:p>
        </p:txBody>
      </p:sp>
      <p:sp>
        <p:nvSpPr>
          <p:cNvPr id="3" name="标题 2"/>
          <p:cNvSpPr>
            <a:spLocks noGrp="1"/>
          </p:cNvSpPr>
          <p:nvPr>
            <p:ph type="title"/>
          </p:nvPr>
        </p:nvSpPr>
        <p:spPr/>
        <p:txBody>
          <a:bodyPr/>
          <a:lstStyle/>
          <a:p>
            <a:pPr eaLnBrk="1" fontAlgn="auto" hangingPunct="1">
              <a:spcAft>
                <a:spcPts val="0"/>
              </a:spcAft>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房颤的抗栓治疗</a:t>
            </a:r>
            <a:endParaRPr lang="zh-CN" alt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内容占位符 1"/>
          <p:cNvSpPr>
            <a:spLocks noGrp="1"/>
          </p:cNvSpPr>
          <p:nvPr>
            <p:ph idx="1"/>
          </p:nvPr>
        </p:nvSpPr>
        <p:spPr/>
        <p:txBody>
          <a:bodyPr/>
          <a:lstStyle/>
          <a:p>
            <a:pPr eaLnBrk="1" hangingPunct="1">
              <a:buFont typeface="Wingdings 3" pitchFamily="18" charset="2"/>
              <a:buNone/>
            </a:pPr>
            <a:r>
              <a:rPr lang="en-US" altLang="zh-CN" dirty="0" smtClean="0">
                <a:solidFill>
                  <a:srgbClr val="0070C0"/>
                </a:solidFill>
                <a:latin typeface="宋体" pitchFamily="2" charset="-122"/>
                <a:ea typeface="宋体" pitchFamily="2" charset="-122"/>
              </a:rPr>
              <a:t>3.4</a:t>
            </a:r>
            <a:r>
              <a:rPr lang="zh-CN" altLang="en-US" dirty="0" smtClean="0">
                <a:solidFill>
                  <a:srgbClr val="0070C0"/>
                </a:solidFill>
                <a:latin typeface="宋体" pitchFamily="2" charset="-122"/>
                <a:ea typeface="宋体" pitchFamily="2" charset="-122"/>
              </a:rPr>
              <a:t>．用节律控制策略处理的</a:t>
            </a:r>
            <a:r>
              <a:rPr lang="en-US" altLang="zh-CN" dirty="0" smtClean="0">
                <a:solidFill>
                  <a:srgbClr val="0070C0"/>
                </a:solidFill>
                <a:latin typeface="宋体" pitchFamily="2" charset="-122"/>
                <a:ea typeface="宋体" pitchFamily="2" charset="-122"/>
              </a:rPr>
              <a:t>AF</a:t>
            </a:r>
            <a:r>
              <a:rPr lang="zh-CN" altLang="en-US" dirty="0" smtClean="0">
                <a:solidFill>
                  <a:srgbClr val="0070C0"/>
                </a:solidFill>
                <a:latin typeface="宋体" pitchFamily="2" charset="-122"/>
                <a:ea typeface="宋体" pitchFamily="2" charset="-122"/>
              </a:rPr>
              <a:t>患者</a:t>
            </a:r>
          </a:p>
          <a:p>
            <a:pPr eaLnBrk="1" hangingPunct="1">
              <a:buFont typeface="Wingdings 3" pitchFamily="18" charset="2"/>
              <a:buNone/>
            </a:pPr>
            <a:r>
              <a:rPr lang="en-US" altLang="zh-CN" dirty="0" smtClean="0">
                <a:solidFill>
                  <a:srgbClr val="0070C0"/>
                </a:solidFill>
                <a:latin typeface="宋体" pitchFamily="2" charset="-122"/>
                <a:ea typeface="宋体" pitchFamily="2" charset="-122"/>
              </a:rPr>
              <a:t>3.4</a:t>
            </a:r>
            <a:r>
              <a:rPr lang="zh-CN" altLang="en-US" dirty="0" smtClean="0">
                <a:solidFill>
                  <a:srgbClr val="0070C0"/>
                </a:solidFill>
                <a:latin typeface="宋体" pitchFamily="2" charset="-122"/>
                <a:ea typeface="宋体" pitchFamily="2" charset="-122"/>
              </a:rPr>
              <a:t>．对用节律控制策略（药物或导管消融）处理的</a:t>
            </a:r>
            <a:r>
              <a:rPr lang="en-US" altLang="zh-CN" dirty="0" smtClean="0">
                <a:solidFill>
                  <a:srgbClr val="0070C0"/>
                </a:solidFill>
                <a:latin typeface="宋体" pitchFamily="2" charset="-122"/>
                <a:ea typeface="宋体" pitchFamily="2" charset="-122"/>
              </a:rPr>
              <a:t>AF</a:t>
            </a:r>
            <a:r>
              <a:rPr lang="zh-CN" altLang="en-US" dirty="0" smtClean="0">
                <a:solidFill>
                  <a:srgbClr val="0070C0"/>
                </a:solidFill>
                <a:latin typeface="宋体" pitchFamily="2" charset="-122"/>
                <a:ea typeface="宋体" pitchFamily="2" charset="-122"/>
              </a:rPr>
              <a:t>患者，建议不管是否为持续正常窦性心律，抗栓治疗决策应遵循一般的基于风险的对</a:t>
            </a:r>
            <a:r>
              <a:rPr lang="en-US" altLang="zh-CN" dirty="0" smtClean="0">
                <a:solidFill>
                  <a:srgbClr val="0070C0"/>
                </a:solidFill>
                <a:latin typeface="宋体" pitchFamily="2" charset="-122"/>
                <a:ea typeface="宋体" pitchFamily="2" charset="-122"/>
              </a:rPr>
              <a:t>AF</a:t>
            </a:r>
            <a:r>
              <a:rPr lang="zh-CN" altLang="en-US" dirty="0" smtClean="0">
                <a:solidFill>
                  <a:srgbClr val="0070C0"/>
                </a:solidFill>
                <a:latin typeface="宋体" pitchFamily="2" charset="-122"/>
                <a:ea typeface="宋体" pitchFamily="2" charset="-122"/>
              </a:rPr>
              <a:t>患者在</a:t>
            </a:r>
            <a:r>
              <a:rPr lang="en-US" altLang="zh-CN" dirty="0" smtClean="0">
                <a:solidFill>
                  <a:srgbClr val="0070C0"/>
                </a:solidFill>
                <a:latin typeface="宋体" pitchFamily="2" charset="-122"/>
                <a:ea typeface="宋体" pitchFamily="2" charset="-122"/>
              </a:rPr>
              <a:t>2.1</a:t>
            </a:r>
            <a:r>
              <a:rPr lang="zh-CN" altLang="en-US" dirty="0" smtClean="0">
                <a:solidFill>
                  <a:srgbClr val="0070C0"/>
                </a:solidFill>
                <a:latin typeface="宋体" pitchFamily="2" charset="-122"/>
                <a:ea typeface="宋体" pitchFamily="2" charset="-122"/>
              </a:rPr>
              <a:t>中的推荐（</a:t>
            </a:r>
            <a:r>
              <a:rPr lang="en-US" altLang="zh-CN" dirty="0" smtClean="0">
                <a:solidFill>
                  <a:srgbClr val="0070C0"/>
                </a:solidFill>
                <a:latin typeface="宋体" pitchFamily="2" charset="-122"/>
                <a:ea typeface="宋体" pitchFamily="2" charset="-122"/>
              </a:rPr>
              <a:t>2C</a:t>
            </a:r>
            <a:r>
              <a:rPr lang="zh-CN" altLang="en-US" dirty="0" smtClean="0">
                <a:solidFill>
                  <a:srgbClr val="0070C0"/>
                </a:solidFill>
                <a:latin typeface="宋体" pitchFamily="2" charset="-122"/>
                <a:ea typeface="宋体" pitchFamily="2" charset="-122"/>
              </a:rPr>
              <a:t>）。</a:t>
            </a:r>
          </a:p>
          <a:p>
            <a:pPr eaLnBrk="1" hangingPunct="1"/>
            <a:endParaRPr lang="zh-CN" altLang="en-US" dirty="0" smtClean="0"/>
          </a:p>
        </p:txBody>
      </p:sp>
      <p:sp>
        <p:nvSpPr>
          <p:cNvPr id="3" name="标题 2"/>
          <p:cNvSpPr>
            <a:spLocks noGrp="1"/>
          </p:cNvSpPr>
          <p:nvPr>
            <p:ph type="title"/>
          </p:nvPr>
        </p:nvSpPr>
        <p:spPr/>
        <p:txBody>
          <a:bodyPr/>
          <a:lstStyle/>
          <a:p>
            <a:pPr eaLnBrk="1" fontAlgn="auto" hangingPunct="1">
              <a:spcAft>
                <a:spcPts val="0"/>
              </a:spcAft>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房颤的抗栓治疗</a:t>
            </a: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内容占位符 3" descr="QQ图片20130618174229.jpg"/>
          <p:cNvPicPr>
            <a:picLocks noGrp="1" noChangeAspect="1"/>
          </p:cNvPicPr>
          <p:nvPr>
            <p:ph idx="1"/>
          </p:nvPr>
        </p:nvPicPr>
        <p:blipFill>
          <a:blip r:embed="rId2"/>
          <a:srcRect/>
          <a:stretch>
            <a:fillRect/>
          </a:stretch>
        </p:blipFill>
        <p:spPr>
          <a:xfrm>
            <a:off x="0" y="1481138"/>
            <a:ext cx="9144000" cy="5376862"/>
          </a:xfrm>
        </p:spPr>
      </p:pic>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内容占位符 1"/>
          <p:cNvSpPr>
            <a:spLocks noGrp="1"/>
          </p:cNvSpPr>
          <p:nvPr>
            <p:ph idx="1"/>
          </p:nvPr>
        </p:nvSpPr>
        <p:spPr>
          <a:xfrm>
            <a:off x="428625" y="1500188"/>
            <a:ext cx="8229600" cy="4525962"/>
          </a:xfrm>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3.5</a:t>
            </a:r>
            <a:r>
              <a:rPr lang="zh-CN" altLang="en-US" smtClean="0">
                <a:solidFill>
                  <a:srgbClr val="0070C0"/>
                </a:solidFill>
                <a:latin typeface="宋体" pitchFamily="2" charset="-122"/>
                <a:ea typeface="宋体" pitchFamily="2" charset="-122"/>
              </a:rPr>
              <a:t>．房扑患者</a:t>
            </a:r>
          </a:p>
          <a:p>
            <a:pPr eaLnBrk="1" hangingPunct="1">
              <a:buFont typeface="Wingdings 3" pitchFamily="18" charset="2"/>
              <a:buNone/>
            </a:pPr>
            <a:r>
              <a:rPr lang="en-US" altLang="zh-CN" smtClean="0">
                <a:solidFill>
                  <a:srgbClr val="0070C0"/>
                </a:solidFill>
                <a:latin typeface="宋体" pitchFamily="2" charset="-122"/>
                <a:ea typeface="宋体" pitchFamily="2" charset="-122"/>
              </a:rPr>
              <a:t>3.5</a:t>
            </a:r>
            <a:r>
              <a:rPr lang="zh-CN" altLang="en-US" smtClean="0">
                <a:solidFill>
                  <a:srgbClr val="0070C0"/>
                </a:solidFill>
                <a:latin typeface="宋体" pitchFamily="2" charset="-122"/>
                <a:ea typeface="宋体" pitchFamily="2" charset="-122"/>
              </a:rPr>
              <a:t>．对房扑患者，建议抗栓治疗决策遵循象</a:t>
            </a:r>
            <a:r>
              <a:rPr lang="en-US" altLang="zh-CN" smtClean="0">
                <a:solidFill>
                  <a:srgbClr val="0070C0"/>
                </a:solidFill>
                <a:latin typeface="宋体" pitchFamily="2" charset="-122"/>
                <a:ea typeface="宋体" pitchFamily="2" charset="-122"/>
              </a:rPr>
              <a:t>AF</a:t>
            </a:r>
            <a:r>
              <a:rPr lang="zh-CN" altLang="en-US" smtClean="0">
                <a:solidFill>
                  <a:srgbClr val="0070C0"/>
                </a:solidFill>
                <a:latin typeface="宋体" pitchFamily="2" charset="-122"/>
                <a:ea typeface="宋体" pitchFamily="2" charset="-122"/>
              </a:rPr>
              <a:t>同样的基于风险的推荐。</a:t>
            </a:r>
            <a:r>
              <a:rPr lang="zh-CN" altLang="en-US" smtClean="0">
                <a:solidFill>
                  <a:srgbClr val="FF0000"/>
                </a:solidFill>
                <a:latin typeface="宋体" pitchFamily="2" charset="-122"/>
                <a:ea typeface="宋体" pitchFamily="2" charset="-122"/>
              </a:rPr>
              <a:t>我们基于同</a:t>
            </a:r>
            <a:r>
              <a:rPr lang="en-US" altLang="zh-CN" smtClean="0">
                <a:solidFill>
                  <a:srgbClr val="FF0000"/>
                </a:solidFill>
                <a:latin typeface="宋体" pitchFamily="2" charset="-122"/>
                <a:ea typeface="宋体" pitchFamily="2" charset="-122"/>
              </a:rPr>
              <a:t>AF</a:t>
            </a:r>
            <a:r>
              <a:rPr lang="zh-CN" altLang="en-US" smtClean="0">
                <a:solidFill>
                  <a:srgbClr val="FF0000"/>
                </a:solidFill>
                <a:latin typeface="宋体" pitchFamily="2" charset="-122"/>
                <a:ea typeface="宋体" pitchFamily="2" charset="-122"/>
              </a:rPr>
              <a:t>一样的风险基础给以抗栓治疗建议。</a:t>
            </a:r>
          </a:p>
          <a:p>
            <a:pPr eaLnBrk="1" hangingPunct="1">
              <a:buFont typeface="Wingdings 3" pitchFamily="18" charset="2"/>
              <a:buNone/>
            </a:pPr>
            <a:endParaRPr lang="zh-CN" altLang="en-US" smtClean="0">
              <a:solidFill>
                <a:srgbClr val="0070C0"/>
              </a:solidFill>
              <a:latin typeface="宋体" pitchFamily="2" charset="-122"/>
              <a:ea typeface="宋体" pitchFamily="2" charset="-122"/>
            </a:endParaRPr>
          </a:p>
        </p:txBody>
      </p:sp>
      <p:sp>
        <p:nvSpPr>
          <p:cNvPr id="3" name="标题 2"/>
          <p:cNvSpPr>
            <a:spLocks noGrp="1"/>
          </p:cNvSpPr>
          <p:nvPr>
            <p:ph type="title"/>
          </p:nvPr>
        </p:nvSpPr>
        <p:spPr/>
        <p:txBody>
          <a:bodyPr/>
          <a:lstStyle/>
          <a:p>
            <a:pPr eaLnBrk="1" fontAlgn="auto" hangingPunct="1">
              <a:spcAft>
                <a:spcPts val="0"/>
              </a:spcAft>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房颤的抗栓治疗</a:t>
            </a:r>
            <a:endParaRPr lang="zh-CN" alt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lnSpcReduction="10000"/>
          </a:bodyPr>
          <a:lstStyle/>
          <a:p>
            <a:pPr marL="365760" indent="-256032" eaLnBrk="1" fontAlgn="auto" hangingPunct="1">
              <a:spcAft>
                <a:spcPts val="0"/>
              </a:spcAft>
              <a:buFont typeface="Wingdings 3"/>
              <a:buNone/>
              <a:defRPr/>
            </a:pPr>
            <a:r>
              <a:rPr lang="en-US" altLang="zh-CN" dirty="0" smtClean="0">
                <a:solidFill>
                  <a:srgbClr val="0070C0"/>
                </a:solidFill>
                <a:latin typeface="宋体" pitchFamily="2" charset="-122"/>
                <a:ea typeface="宋体" pitchFamily="2" charset="-122"/>
              </a:rPr>
              <a:t>4.1 </a:t>
            </a:r>
            <a:r>
              <a:rPr lang="zh-CN" altLang="en-US" dirty="0" smtClean="0">
                <a:solidFill>
                  <a:srgbClr val="0070C0"/>
                </a:solidFill>
                <a:latin typeface="宋体" pitchFamily="2" charset="-122"/>
                <a:ea typeface="宋体" pitchFamily="2" charset="-122"/>
              </a:rPr>
              <a:t>进行了</a:t>
            </a:r>
            <a:r>
              <a:rPr lang="en-US" altLang="zh-CN" dirty="0" smtClean="0">
                <a:solidFill>
                  <a:srgbClr val="0070C0"/>
                </a:solidFill>
                <a:latin typeface="宋体" pitchFamily="2" charset="-122"/>
                <a:ea typeface="宋体" pitchFamily="2" charset="-122"/>
              </a:rPr>
              <a:t>AF</a:t>
            </a:r>
            <a:r>
              <a:rPr lang="zh-CN" altLang="en-US" dirty="0" smtClean="0">
                <a:solidFill>
                  <a:srgbClr val="0070C0"/>
                </a:solidFill>
                <a:latin typeface="宋体" pitchFamily="2" charset="-122"/>
                <a:ea typeface="宋体" pitchFamily="2" charset="-122"/>
              </a:rPr>
              <a:t>电复律的患者</a:t>
            </a:r>
          </a:p>
          <a:p>
            <a:pPr marL="365760" indent="-256032" eaLnBrk="1" fontAlgn="auto" hangingPunct="1">
              <a:spcAft>
                <a:spcPts val="0"/>
              </a:spcAft>
              <a:buFont typeface="Wingdings 3"/>
              <a:buNone/>
              <a:defRPr/>
            </a:pPr>
            <a:r>
              <a:rPr lang="en-US" altLang="zh-CN" dirty="0" smtClean="0">
                <a:solidFill>
                  <a:srgbClr val="0070C0"/>
                </a:solidFill>
                <a:latin typeface="宋体" pitchFamily="2" charset="-122"/>
                <a:ea typeface="宋体" pitchFamily="2" charset="-122"/>
              </a:rPr>
              <a:t>4.1.1 </a:t>
            </a:r>
            <a:r>
              <a:rPr lang="zh-CN" altLang="en-US" dirty="0" smtClean="0">
                <a:solidFill>
                  <a:srgbClr val="0070C0"/>
                </a:solidFill>
                <a:latin typeface="宋体" pitchFamily="2" charset="-122"/>
                <a:ea typeface="宋体" pitchFamily="2" charset="-122"/>
              </a:rPr>
              <a:t>对发作</a:t>
            </a:r>
            <a:r>
              <a:rPr lang="en-US" altLang="zh-CN" dirty="0" smtClean="0">
                <a:solidFill>
                  <a:srgbClr val="0070C0"/>
                </a:solidFill>
                <a:latin typeface="宋体" pitchFamily="2" charset="-122"/>
                <a:ea typeface="宋体" pitchFamily="2" charset="-122"/>
              </a:rPr>
              <a:t>48</a:t>
            </a:r>
            <a:r>
              <a:rPr lang="zh-CN" altLang="en-US" dirty="0" smtClean="0">
                <a:solidFill>
                  <a:srgbClr val="0070C0"/>
                </a:solidFill>
                <a:latin typeface="宋体" pitchFamily="2" charset="-122"/>
                <a:ea typeface="宋体" pitchFamily="2" charset="-122"/>
              </a:rPr>
              <a:t>小时以上或不明持续时间拟进行电复律或药物复律的</a:t>
            </a:r>
            <a:r>
              <a:rPr lang="en-US" altLang="zh-CN" dirty="0" smtClean="0">
                <a:solidFill>
                  <a:srgbClr val="0070C0"/>
                </a:solidFill>
                <a:latin typeface="宋体" pitchFamily="2" charset="-122"/>
                <a:ea typeface="宋体" pitchFamily="2" charset="-122"/>
              </a:rPr>
              <a:t>AF</a:t>
            </a:r>
            <a:r>
              <a:rPr lang="zh-CN" altLang="en-US" dirty="0" smtClean="0">
                <a:solidFill>
                  <a:srgbClr val="0070C0"/>
                </a:solidFill>
                <a:latin typeface="宋体" pitchFamily="2" charset="-122"/>
                <a:ea typeface="宋体" pitchFamily="2" charset="-122"/>
              </a:rPr>
              <a:t>患者，推荐在复律前治疗性抗凝（剂量调整的</a:t>
            </a:r>
            <a:r>
              <a:rPr lang="en-US" altLang="zh-CN" dirty="0" smtClean="0">
                <a:solidFill>
                  <a:srgbClr val="0070C0"/>
                </a:solidFill>
                <a:latin typeface="宋体" pitchFamily="2" charset="-122"/>
                <a:ea typeface="宋体" pitchFamily="2" charset="-122"/>
              </a:rPr>
              <a:t>VKA</a:t>
            </a:r>
            <a:r>
              <a:rPr lang="zh-CN" altLang="en-US" dirty="0" smtClean="0">
                <a:solidFill>
                  <a:srgbClr val="0070C0"/>
                </a:solidFill>
                <a:latin typeface="宋体" pitchFamily="2" charset="-122"/>
                <a:ea typeface="宋体" pitchFamily="2" charset="-122"/>
              </a:rPr>
              <a:t>治疗（目标</a:t>
            </a:r>
            <a:r>
              <a:rPr lang="en-US" altLang="zh-CN" dirty="0" smtClean="0">
                <a:solidFill>
                  <a:srgbClr val="0070C0"/>
                </a:solidFill>
                <a:latin typeface="宋体" pitchFamily="2" charset="-122"/>
                <a:ea typeface="宋体" pitchFamily="2" charset="-122"/>
              </a:rPr>
              <a:t>INR2.0</a:t>
            </a:r>
            <a:r>
              <a:rPr lang="zh-CN" altLang="en-US" dirty="0" smtClean="0">
                <a:solidFill>
                  <a:srgbClr val="0070C0"/>
                </a:solidFill>
                <a:latin typeface="宋体" pitchFamily="2" charset="-122"/>
                <a:ea typeface="宋体" pitchFamily="2" charset="-122"/>
              </a:rPr>
              <a:t>～</a:t>
            </a:r>
            <a:r>
              <a:rPr lang="en-US" altLang="zh-CN" dirty="0" smtClean="0">
                <a:solidFill>
                  <a:srgbClr val="0070C0"/>
                </a:solidFill>
                <a:latin typeface="宋体" pitchFamily="2" charset="-122"/>
                <a:ea typeface="宋体" pitchFamily="2" charset="-122"/>
              </a:rPr>
              <a:t>3.0</a:t>
            </a:r>
            <a:r>
              <a:rPr lang="zh-CN" altLang="en-US" dirty="0" smtClean="0">
                <a:solidFill>
                  <a:srgbClr val="0070C0"/>
                </a:solidFill>
                <a:latin typeface="宋体" pitchFamily="2" charset="-122"/>
                <a:ea typeface="宋体" pitchFamily="2" charset="-122"/>
              </a:rPr>
              <a:t>），低分子量肝素以足够的抗静脉血栓栓塞治疗剂量，或达比加群）至少</a:t>
            </a:r>
            <a:r>
              <a:rPr lang="en-US" altLang="zh-CN" dirty="0" smtClean="0">
                <a:solidFill>
                  <a:srgbClr val="0070C0"/>
                </a:solidFill>
                <a:latin typeface="宋体" pitchFamily="2" charset="-122"/>
                <a:ea typeface="宋体" pitchFamily="2" charset="-122"/>
              </a:rPr>
              <a:t>3</a:t>
            </a:r>
            <a:r>
              <a:rPr lang="zh-CN" altLang="en-US" dirty="0" smtClean="0">
                <a:solidFill>
                  <a:srgbClr val="0070C0"/>
                </a:solidFill>
                <a:latin typeface="宋体" pitchFamily="2" charset="-122"/>
                <a:ea typeface="宋体" pitchFamily="2" charset="-122"/>
              </a:rPr>
              <a:t>天，或在复律前用经食道超声心动图（</a:t>
            </a:r>
            <a:r>
              <a:rPr lang="en-US" altLang="zh-CN" dirty="0" smtClean="0">
                <a:solidFill>
                  <a:srgbClr val="0070C0"/>
                </a:solidFill>
                <a:latin typeface="宋体" pitchFamily="2" charset="-122"/>
                <a:ea typeface="宋体" pitchFamily="2" charset="-122"/>
              </a:rPr>
              <a:t>TEE</a:t>
            </a:r>
            <a:r>
              <a:rPr lang="zh-CN" altLang="en-US" dirty="0" smtClean="0">
                <a:solidFill>
                  <a:srgbClr val="0070C0"/>
                </a:solidFill>
                <a:latin typeface="宋体" pitchFamily="2" charset="-122"/>
                <a:ea typeface="宋体" pitchFamily="2" charset="-122"/>
              </a:rPr>
              <a:t>）指导的方法缩短抗凝时间而非不抗凝（</a:t>
            </a:r>
            <a:r>
              <a:rPr lang="en-US" altLang="zh-CN" dirty="0" smtClean="0">
                <a:solidFill>
                  <a:srgbClr val="0070C0"/>
                </a:solidFill>
                <a:latin typeface="宋体" pitchFamily="2" charset="-122"/>
                <a:ea typeface="宋体" pitchFamily="2" charset="-122"/>
              </a:rPr>
              <a:t>1B</a:t>
            </a:r>
            <a:r>
              <a:rPr lang="zh-CN" altLang="en-US" dirty="0" smtClean="0">
                <a:solidFill>
                  <a:srgbClr val="0070C0"/>
                </a:solidFill>
                <a:latin typeface="宋体" pitchFamily="2" charset="-122"/>
                <a:ea typeface="宋体" pitchFamily="2" charset="-122"/>
              </a:rPr>
              <a:t>）。在成功转复为窦性心律后，不管基线卒中风险如何，推荐治疗性抗凝至少</a:t>
            </a:r>
            <a:r>
              <a:rPr lang="en-US" altLang="zh-CN" dirty="0" smtClean="0">
                <a:solidFill>
                  <a:srgbClr val="0070C0"/>
                </a:solidFill>
                <a:latin typeface="宋体" pitchFamily="2" charset="-122"/>
                <a:ea typeface="宋体" pitchFamily="2" charset="-122"/>
              </a:rPr>
              <a:t>4</a:t>
            </a:r>
            <a:r>
              <a:rPr lang="zh-CN" altLang="en-US" dirty="0" smtClean="0">
                <a:solidFill>
                  <a:srgbClr val="0070C0"/>
                </a:solidFill>
                <a:latin typeface="宋体" pitchFamily="2" charset="-122"/>
                <a:ea typeface="宋体" pitchFamily="2" charset="-122"/>
              </a:rPr>
              <a:t>周而非不抗凝（</a:t>
            </a:r>
            <a:r>
              <a:rPr lang="en-US" altLang="zh-CN" dirty="0" smtClean="0">
                <a:solidFill>
                  <a:srgbClr val="0070C0"/>
                </a:solidFill>
                <a:latin typeface="宋体" pitchFamily="2" charset="-122"/>
                <a:ea typeface="宋体" pitchFamily="2" charset="-122"/>
              </a:rPr>
              <a:t>1B</a:t>
            </a:r>
            <a:r>
              <a:rPr lang="zh-CN" altLang="en-US" dirty="0" smtClean="0">
                <a:solidFill>
                  <a:srgbClr val="0070C0"/>
                </a:solidFill>
                <a:latin typeface="宋体" pitchFamily="2" charset="-122"/>
                <a:ea typeface="宋体" pitchFamily="2" charset="-122"/>
              </a:rPr>
              <a:t>）。超过</a:t>
            </a:r>
            <a:r>
              <a:rPr lang="en-US" altLang="zh-CN" dirty="0" smtClean="0">
                <a:solidFill>
                  <a:srgbClr val="0070C0"/>
                </a:solidFill>
                <a:latin typeface="宋体" pitchFamily="2" charset="-122"/>
                <a:ea typeface="宋体" pitchFamily="2" charset="-122"/>
              </a:rPr>
              <a:t>4</a:t>
            </a:r>
            <a:r>
              <a:rPr lang="zh-CN" altLang="en-US" dirty="0" smtClean="0">
                <a:solidFill>
                  <a:srgbClr val="0070C0"/>
                </a:solidFill>
                <a:latin typeface="宋体" pitchFamily="2" charset="-122"/>
                <a:ea typeface="宋体" pitchFamily="2" charset="-122"/>
              </a:rPr>
              <a:t>周的抗凝决策应依照基于风险的长期抗栓推荐（见</a:t>
            </a:r>
            <a:r>
              <a:rPr lang="en-US" altLang="zh-CN" dirty="0" smtClean="0">
                <a:solidFill>
                  <a:srgbClr val="0070C0"/>
                </a:solidFill>
                <a:latin typeface="宋体" pitchFamily="2" charset="-122"/>
                <a:ea typeface="宋体" pitchFamily="2" charset="-122"/>
              </a:rPr>
              <a:t>2.1.</a:t>
            </a:r>
            <a:r>
              <a:rPr lang="zh-CN" altLang="en-US" dirty="0" smtClean="0">
                <a:solidFill>
                  <a:srgbClr val="0070C0"/>
                </a:solidFill>
                <a:latin typeface="宋体" pitchFamily="2" charset="-122"/>
                <a:ea typeface="宋体" pitchFamily="2" charset="-122"/>
              </a:rPr>
              <a:t>）。</a:t>
            </a:r>
          </a:p>
          <a:p>
            <a:pPr marL="365760" indent="-256032" eaLnBrk="1" fontAlgn="auto" hangingPunct="1">
              <a:spcAft>
                <a:spcPts val="0"/>
              </a:spcAft>
              <a:buFont typeface="Wingdings 3"/>
              <a:buChar char=""/>
              <a:defRPr/>
            </a:pPr>
            <a:endParaRPr lang="zh-CN" altLang="en-US" dirty="0"/>
          </a:p>
        </p:txBody>
      </p:sp>
      <p:sp>
        <p:nvSpPr>
          <p:cNvPr id="3" name="标题 2"/>
          <p:cNvSpPr>
            <a:spLocks noGrp="1"/>
          </p:cNvSpPr>
          <p:nvPr>
            <p:ph type="title"/>
          </p:nvPr>
        </p:nvSpPr>
        <p:spPr/>
        <p:txBody>
          <a:bodyPr/>
          <a:lstStyle/>
          <a:p>
            <a:pPr eaLnBrk="1" fontAlgn="auto" hangingPunct="1">
              <a:spcAft>
                <a:spcPts val="0"/>
              </a:spcAft>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房颤的抗栓治疗</a:t>
            </a:r>
            <a:endParaRPr lang="zh-CN" alt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4.1.2</a:t>
            </a:r>
            <a:r>
              <a:rPr lang="zh-CN" altLang="en-US" smtClean="0">
                <a:solidFill>
                  <a:srgbClr val="0070C0"/>
                </a:solidFill>
                <a:latin typeface="宋体" pitchFamily="2" charset="-122"/>
                <a:ea typeface="宋体" pitchFamily="2" charset="-122"/>
              </a:rPr>
              <a:t>．对明确发作持续时间＞</a:t>
            </a:r>
            <a:r>
              <a:rPr lang="en-US" altLang="zh-CN" smtClean="0">
                <a:solidFill>
                  <a:srgbClr val="0070C0"/>
                </a:solidFill>
                <a:latin typeface="宋体" pitchFamily="2" charset="-122"/>
                <a:ea typeface="宋体" pitchFamily="2" charset="-122"/>
              </a:rPr>
              <a:t>48</a:t>
            </a:r>
            <a:r>
              <a:rPr lang="zh-CN" altLang="en-US" smtClean="0">
                <a:solidFill>
                  <a:srgbClr val="0070C0"/>
                </a:solidFill>
                <a:latin typeface="宋体" pitchFamily="2" charset="-122"/>
                <a:ea typeface="宋体" pitchFamily="2" charset="-122"/>
              </a:rPr>
              <a:t>小时拟选择复律（电或药物）的</a:t>
            </a:r>
            <a:r>
              <a:rPr lang="en-US" altLang="zh-CN" smtClean="0">
                <a:solidFill>
                  <a:srgbClr val="0070C0"/>
                </a:solidFill>
                <a:latin typeface="宋体" pitchFamily="2" charset="-122"/>
                <a:ea typeface="宋体" pitchFamily="2" charset="-122"/>
              </a:rPr>
              <a:t>AF</a:t>
            </a:r>
            <a:r>
              <a:rPr lang="zh-CN" altLang="en-US" smtClean="0">
                <a:solidFill>
                  <a:srgbClr val="0070C0"/>
                </a:solidFill>
                <a:latin typeface="宋体" pitchFamily="2" charset="-122"/>
                <a:ea typeface="宋体" pitchFamily="2" charset="-122"/>
              </a:rPr>
              <a:t>患者，建议在复律时或复律前开始抗凝（以足够的抗静脉血栓栓塞治疗剂量的低分子肝素或普通肝素）治疗，而不要因为</a:t>
            </a:r>
            <a:r>
              <a:rPr lang="en-US" altLang="zh-CN" smtClean="0">
                <a:solidFill>
                  <a:srgbClr val="0070C0"/>
                </a:solidFill>
                <a:latin typeface="宋体" pitchFamily="2" charset="-122"/>
                <a:ea typeface="宋体" pitchFamily="2" charset="-122"/>
              </a:rPr>
              <a:t>3</a:t>
            </a:r>
            <a:r>
              <a:rPr lang="zh-CN" altLang="en-US" smtClean="0">
                <a:solidFill>
                  <a:srgbClr val="0070C0"/>
                </a:solidFill>
                <a:latin typeface="宋体" pitchFamily="2" charset="-122"/>
                <a:ea typeface="宋体" pitchFamily="2" charset="-122"/>
              </a:rPr>
              <a:t>周抗凝治疗或用</a:t>
            </a:r>
            <a:r>
              <a:rPr lang="en-US" altLang="zh-CN" smtClean="0">
                <a:solidFill>
                  <a:srgbClr val="0070C0"/>
                </a:solidFill>
                <a:latin typeface="宋体" pitchFamily="2" charset="-122"/>
                <a:ea typeface="宋体" pitchFamily="2" charset="-122"/>
              </a:rPr>
              <a:t>TEE</a:t>
            </a:r>
            <a:r>
              <a:rPr lang="zh-CN" altLang="en-US" smtClean="0">
                <a:solidFill>
                  <a:srgbClr val="0070C0"/>
                </a:solidFill>
                <a:latin typeface="宋体" pitchFamily="2" charset="-122"/>
                <a:ea typeface="宋体" pitchFamily="2" charset="-122"/>
              </a:rPr>
              <a:t>指导的方法，延迟转复（</a:t>
            </a:r>
            <a:r>
              <a:rPr lang="en-US" altLang="zh-CN" smtClean="0">
                <a:solidFill>
                  <a:srgbClr val="0070C0"/>
                </a:solidFill>
                <a:latin typeface="宋体" pitchFamily="2" charset="-122"/>
                <a:ea typeface="宋体" pitchFamily="2" charset="-122"/>
              </a:rPr>
              <a:t>ⅡC</a:t>
            </a:r>
            <a:r>
              <a:rPr lang="zh-CN" altLang="en-US" smtClean="0">
                <a:solidFill>
                  <a:srgbClr val="0070C0"/>
                </a:solidFill>
                <a:latin typeface="宋体" pitchFamily="2" charset="-122"/>
                <a:ea typeface="宋体" pitchFamily="2" charset="-122"/>
              </a:rPr>
              <a:t>）。在成功转复为窦性心律后，不管基线卒中风险如何，建议治疗性抗凝至少</a:t>
            </a:r>
            <a:r>
              <a:rPr lang="en-US" altLang="zh-CN" smtClean="0">
                <a:solidFill>
                  <a:srgbClr val="0070C0"/>
                </a:solidFill>
                <a:latin typeface="宋体" pitchFamily="2" charset="-122"/>
                <a:ea typeface="宋体" pitchFamily="2" charset="-122"/>
              </a:rPr>
              <a:t>4</a:t>
            </a:r>
            <a:r>
              <a:rPr lang="zh-CN" altLang="en-US" smtClean="0">
                <a:solidFill>
                  <a:srgbClr val="0070C0"/>
                </a:solidFill>
                <a:latin typeface="宋体" pitchFamily="2" charset="-122"/>
                <a:ea typeface="宋体" pitchFamily="2" charset="-122"/>
              </a:rPr>
              <a:t>周而非不抗凝（</a:t>
            </a:r>
            <a:r>
              <a:rPr lang="en-US" altLang="zh-CN" smtClean="0">
                <a:solidFill>
                  <a:srgbClr val="0070C0"/>
                </a:solidFill>
                <a:latin typeface="宋体" pitchFamily="2" charset="-122"/>
                <a:ea typeface="宋体" pitchFamily="2" charset="-122"/>
              </a:rPr>
              <a:t>ⅡC</a:t>
            </a:r>
            <a:r>
              <a:rPr lang="zh-CN" altLang="en-US" smtClean="0">
                <a:solidFill>
                  <a:srgbClr val="0070C0"/>
                </a:solidFill>
                <a:latin typeface="宋体" pitchFamily="2" charset="-122"/>
                <a:ea typeface="宋体" pitchFamily="2" charset="-122"/>
              </a:rPr>
              <a:t>）。转复后长期抗凝决策应依照基于风险的长期抗栓推荐（见</a:t>
            </a:r>
            <a:r>
              <a:rPr lang="en-US" altLang="zh-CN" smtClean="0">
                <a:solidFill>
                  <a:srgbClr val="0070C0"/>
                </a:solidFill>
                <a:latin typeface="宋体" pitchFamily="2" charset="-122"/>
                <a:ea typeface="宋体" pitchFamily="2" charset="-122"/>
              </a:rPr>
              <a:t>2.1.</a:t>
            </a:r>
            <a:r>
              <a:rPr lang="zh-CN" altLang="en-US" smtClean="0">
                <a:solidFill>
                  <a:srgbClr val="0070C0"/>
                </a:solidFill>
                <a:latin typeface="宋体" pitchFamily="2" charset="-122"/>
                <a:ea typeface="宋体" pitchFamily="2" charset="-122"/>
              </a:rPr>
              <a:t>）</a:t>
            </a:r>
          </a:p>
          <a:p>
            <a:pPr eaLnBrk="1" hangingPunct="1"/>
            <a:endParaRPr lang="zh-CN" altLang="en-US" smtClean="0"/>
          </a:p>
        </p:txBody>
      </p:sp>
      <p:sp>
        <p:nvSpPr>
          <p:cNvPr id="3" name="标题 2"/>
          <p:cNvSpPr>
            <a:spLocks noGrp="1"/>
          </p:cNvSpPr>
          <p:nvPr>
            <p:ph type="title"/>
          </p:nvPr>
        </p:nvSpPr>
        <p:spPr/>
        <p:txBody>
          <a:bodyPr/>
          <a:lstStyle/>
          <a:p>
            <a:pPr eaLnBrk="1" fontAlgn="auto" hangingPunct="1">
              <a:spcAft>
                <a:spcPts val="0"/>
              </a:spcAft>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房颤的抗栓治疗</a:t>
            </a:r>
            <a:endParaRPr lang="zh-CN" alt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4.2</a:t>
            </a:r>
            <a:r>
              <a:rPr lang="zh-CN" altLang="en-US" smtClean="0">
                <a:solidFill>
                  <a:srgbClr val="0070C0"/>
                </a:solidFill>
                <a:latin typeface="宋体" pitchFamily="2" charset="-122"/>
                <a:ea typeface="宋体" pitchFamily="2" charset="-122"/>
              </a:rPr>
              <a:t> 对血液动力学不稳定拟定行紧急复律（电或药物）的</a:t>
            </a:r>
            <a:r>
              <a:rPr lang="en-US" altLang="zh-CN" smtClean="0">
                <a:solidFill>
                  <a:srgbClr val="0070C0"/>
                </a:solidFill>
                <a:latin typeface="宋体" pitchFamily="2" charset="-122"/>
                <a:ea typeface="宋体" pitchFamily="2" charset="-122"/>
              </a:rPr>
              <a:t>AF</a:t>
            </a:r>
            <a:r>
              <a:rPr lang="zh-CN" altLang="en-US" smtClean="0">
                <a:solidFill>
                  <a:srgbClr val="0070C0"/>
                </a:solidFill>
                <a:latin typeface="宋体" pitchFamily="2" charset="-122"/>
                <a:ea typeface="宋体" pitchFamily="2" charset="-122"/>
              </a:rPr>
              <a:t>患者，建议如有可能在转复前开始用治疗剂量的胃肠外抗凝（</a:t>
            </a:r>
            <a:r>
              <a:rPr lang="en-US" altLang="zh-CN" smtClean="0">
                <a:solidFill>
                  <a:srgbClr val="0070C0"/>
                </a:solidFill>
                <a:latin typeface="宋体" pitchFamily="2" charset="-122"/>
                <a:ea typeface="宋体" pitchFamily="2" charset="-122"/>
              </a:rPr>
              <a:t>ⅡC</a:t>
            </a:r>
            <a:r>
              <a:rPr lang="zh-CN" altLang="en-US" smtClean="0">
                <a:solidFill>
                  <a:srgbClr val="0070C0"/>
                </a:solidFill>
                <a:latin typeface="宋体" pitchFamily="2" charset="-122"/>
                <a:ea typeface="宋体" pitchFamily="2" charset="-122"/>
              </a:rPr>
              <a:t>），但抗凝的启动一定不要耽误任何紧急的干预（</a:t>
            </a:r>
            <a:r>
              <a:rPr lang="en-US" altLang="zh-CN" smtClean="0">
                <a:solidFill>
                  <a:srgbClr val="0070C0"/>
                </a:solidFill>
                <a:latin typeface="宋体" pitchFamily="2" charset="-122"/>
                <a:ea typeface="宋体" pitchFamily="2" charset="-122"/>
              </a:rPr>
              <a:t>ⅡC</a:t>
            </a:r>
            <a:r>
              <a:rPr lang="zh-CN" altLang="en-US" smtClean="0">
                <a:solidFill>
                  <a:srgbClr val="0070C0"/>
                </a:solidFill>
                <a:latin typeface="宋体" pitchFamily="2" charset="-122"/>
                <a:ea typeface="宋体" pitchFamily="2" charset="-122"/>
              </a:rPr>
              <a:t>）。在成功地转复为窦性心律后，建议不管基线卒中风险如何，治疗性抗凝至少</a:t>
            </a:r>
            <a:r>
              <a:rPr lang="en-US" altLang="zh-CN" smtClean="0">
                <a:solidFill>
                  <a:srgbClr val="0070C0"/>
                </a:solidFill>
                <a:latin typeface="宋体" pitchFamily="2" charset="-122"/>
                <a:ea typeface="宋体" pitchFamily="2" charset="-122"/>
              </a:rPr>
              <a:t>4</a:t>
            </a:r>
            <a:r>
              <a:rPr lang="zh-CN" altLang="en-US" smtClean="0">
                <a:solidFill>
                  <a:srgbClr val="0070C0"/>
                </a:solidFill>
                <a:latin typeface="宋体" pitchFamily="2" charset="-122"/>
                <a:ea typeface="宋体" pitchFamily="2" charset="-122"/>
              </a:rPr>
              <a:t>周而非不抗凝（</a:t>
            </a:r>
            <a:r>
              <a:rPr lang="en-US" altLang="zh-CN" smtClean="0">
                <a:solidFill>
                  <a:srgbClr val="0070C0"/>
                </a:solidFill>
                <a:latin typeface="宋体" pitchFamily="2" charset="-122"/>
                <a:ea typeface="宋体" pitchFamily="2" charset="-122"/>
              </a:rPr>
              <a:t>ⅡC</a:t>
            </a:r>
            <a:r>
              <a:rPr lang="zh-CN" altLang="en-US" smtClean="0">
                <a:solidFill>
                  <a:srgbClr val="0070C0"/>
                </a:solidFill>
                <a:latin typeface="宋体" pitchFamily="2" charset="-122"/>
                <a:ea typeface="宋体" pitchFamily="2" charset="-122"/>
              </a:rPr>
              <a:t>）。超过</a:t>
            </a:r>
            <a:r>
              <a:rPr lang="en-US" altLang="zh-CN" smtClean="0">
                <a:solidFill>
                  <a:srgbClr val="0070C0"/>
                </a:solidFill>
                <a:latin typeface="宋体" pitchFamily="2" charset="-122"/>
                <a:ea typeface="宋体" pitchFamily="2" charset="-122"/>
              </a:rPr>
              <a:t>4</a:t>
            </a:r>
            <a:r>
              <a:rPr lang="zh-CN" altLang="en-US" smtClean="0">
                <a:solidFill>
                  <a:srgbClr val="0070C0"/>
                </a:solidFill>
                <a:latin typeface="宋体" pitchFamily="2" charset="-122"/>
                <a:ea typeface="宋体" pitchFamily="2" charset="-122"/>
              </a:rPr>
              <a:t>周的抗凝决策应依据基于风险的长期抗栓治疗推荐（见</a:t>
            </a:r>
            <a:r>
              <a:rPr lang="en-US" altLang="zh-CN" smtClean="0">
                <a:solidFill>
                  <a:srgbClr val="0070C0"/>
                </a:solidFill>
                <a:latin typeface="宋体" pitchFamily="2" charset="-122"/>
                <a:ea typeface="宋体" pitchFamily="2" charset="-122"/>
              </a:rPr>
              <a:t>2.1</a:t>
            </a:r>
            <a:r>
              <a:rPr lang="zh-CN" altLang="en-US" smtClean="0">
                <a:solidFill>
                  <a:srgbClr val="0070C0"/>
                </a:solidFill>
                <a:latin typeface="宋体" pitchFamily="2" charset="-122"/>
                <a:ea typeface="宋体" pitchFamily="2" charset="-122"/>
              </a:rPr>
              <a:t>）</a:t>
            </a:r>
          </a:p>
          <a:p>
            <a:pPr eaLnBrk="1" hangingPunct="1">
              <a:buFont typeface="Wingdings 3" pitchFamily="18" charset="2"/>
              <a:buNone/>
            </a:pPr>
            <a:endParaRPr lang="zh-CN" altLang="en-US" smtClean="0">
              <a:solidFill>
                <a:srgbClr val="0070C0"/>
              </a:solidFill>
              <a:latin typeface="宋体" pitchFamily="2" charset="-122"/>
              <a:ea typeface="宋体" pitchFamily="2" charset="-122"/>
            </a:endParaRPr>
          </a:p>
        </p:txBody>
      </p:sp>
      <p:sp>
        <p:nvSpPr>
          <p:cNvPr id="3" name="标题 2"/>
          <p:cNvSpPr>
            <a:spLocks noGrp="1"/>
          </p:cNvSpPr>
          <p:nvPr>
            <p:ph type="title"/>
          </p:nvPr>
        </p:nvSpPr>
        <p:spPr/>
        <p:txBody>
          <a:bodyPr/>
          <a:lstStyle/>
          <a:p>
            <a:pPr eaLnBrk="1" fontAlgn="auto" hangingPunct="1">
              <a:spcAft>
                <a:spcPts val="0"/>
              </a:spcAft>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房颤的抗栓治疗</a:t>
            </a:r>
            <a:endParaRPr lang="zh-CN" alt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内容占位符 1"/>
          <p:cNvSpPr>
            <a:spLocks noGrp="1"/>
          </p:cNvSpPr>
          <p:nvPr>
            <p:ph idx="1"/>
          </p:nvPr>
        </p:nvSpPr>
        <p:spPr/>
        <p:txBody>
          <a:bodyPr/>
          <a:lstStyle/>
          <a:p>
            <a:pPr eaLnBrk="1" hangingPunct="1">
              <a:buFont typeface="Wingdings 3" pitchFamily="18" charset="2"/>
              <a:buNone/>
            </a:pPr>
            <a:r>
              <a:rPr lang="en-US" altLang="zh-CN" smtClean="0">
                <a:solidFill>
                  <a:srgbClr val="0070C0"/>
                </a:solidFill>
                <a:latin typeface="宋体" pitchFamily="2" charset="-122"/>
                <a:ea typeface="宋体" pitchFamily="2" charset="-122"/>
              </a:rPr>
              <a:t>4.3</a:t>
            </a:r>
            <a:r>
              <a:rPr lang="zh-CN" altLang="en-US" smtClean="0">
                <a:solidFill>
                  <a:srgbClr val="0070C0"/>
                </a:solidFill>
                <a:latin typeface="宋体" pitchFamily="2" charset="-122"/>
                <a:ea typeface="宋体" pitchFamily="2" charset="-122"/>
              </a:rPr>
              <a:t> 对拟择期或紧急药物或电心脏复律的患者，建议采用和</a:t>
            </a:r>
            <a:r>
              <a:rPr lang="en-US" altLang="zh-CN" smtClean="0">
                <a:solidFill>
                  <a:srgbClr val="0070C0"/>
                </a:solidFill>
                <a:latin typeface="宋体" pitchFamily="2" charset="-122"/>
                <a:ea typeface="宋体" pitchFamily="2" charset="-122"/>
              </a:rPr>
              <a:t>AF</a:t>
            </a:r>
            <a:r>
              <a:rPr lang="zh-CN" altLang="en-US" smtClean="0">
                <a:solidFill>
                  <a:srgbClr val="0070C0"/>
                </a:solidFill>
                <a:latin typeface="宋体" pitchFamily="2" charset="-122"/>
                <a:ea typeface="宋体" pitchFamily="2" charset="-122"/>
              </a:rPr>
              <a:t>复律患者同样的血栓预防方法。</a:t>
            </a:r>
          </a:p>
          <a:p>
            <a:pPr eaLnBrk="1" hangingPunct="1">
              <a:buFont typeface="Wingdings 3" pitchFamily="18" charset="2"/>
              <a:buNone/>
            </a:pPr>
            <a:endParaRPr lang="zh-CN" altLang="en-US" smtClean="0">
              <a:solidFill>
                <a:srgbClr val="0070C0"/>
              </a:solidFill>
              <a:latin typeface="宋体" pitchFamily="2" charset="-122"/>
              <a:ea typeface="宋体" pitchFamily="2" charset="-122"/>
            </a:endParaRPr>
          </a:p>
        </p:txBody>
      </p:sp>
      <p:sp>
        <p:nvSpPr>
          <p:cNvPr id="3" name="标题 2"/>
          <p:cNvSpPr>
            <a:spLocks noGrp="1"/>
          </p:cNvSpPr>
          <p:nvPr>
            <p:ph type="title"/>
          </p:nvPr>
        </p:nvSpPr>
        <p:spPr/>
        <p:txBody>
          <a:bodyPr/>
          <a:lstStyle/>
          <a:p>
            <a:pPr eaLnBrk="1" fontAlgn="auto" hangingPunct="1">
              <a:spcAft>
                <a:spcPts val="0"/>
              </a:spcAft>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房颤的抗栓治疗</a:t>
            </a: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内容占位符 1"/>
          <p:cNvSpPr>
            <a:spLocks noGrp="1"/>
          </p:cNvSpPr>
          <p:nvPr>
            <p:ph idx="1"/>
          </p:nvPr>
        </p:nvSpPr>
        <p:spPr>
          <a:xfrm>
            <a:off x="457200" y="1481138"/>
            <a:ext cx="8229600" cy="5019675"/>
          </a:xfrm>
        </p:spPr>
        <p:txBody>
          <a:bodyPr/>
          <a:lstStyle/>
          <a:p>
            <a:pPr eaLnBrk="1" hangingPunct="1">
              <a:buFont typeface="Wingdings 3" pitchFamily="18" charset="2"/>
              <a:buNone/>
            </a:pPr>
            <a:r>
              <a:rPr lang="en-US" altLang="zh-CN" dirty="0" smtClean="0">
                <a:solidFill>
                  <a:srgbClr val="0070C0"/>
                </a:solidFill>
                <a:latin typeface="宋体" pitchFamily="2" charset="-122"/>
                <a:ea typeface="宋体" pitchFamily="2" charset="-122"/>
              </a:rPr>
              <a:t>2.7.1 </a:t>
            </a:r>
            <a:r>
              <a:rPr lang="zh-CN" altLang="en-US" dirty="0" smtClean="0">
                <a:solidFill>
                  <a:srgbClr val="0070C0"/>
                </a:solidFill>
                <a:latin typeface="宋体" pitchFamily="2" charset="-122"/>
                <a:ea typeface="宋体" pitchFamily="2" charset="-122"/>
              </a:rPr>
              <a:t>对于有出血或者高出血风险</a:t>
            </a:r>
            <a:r>
              <a:rPr lang="en-US" altLang="zh-CN" dirty="0" smtClean="0">
                <a:solidFill>
                  <a:srgbClr val="0070C0"/>
                </a:solidFill>
                <a:latin typeface="宋体" pitchFamily="2" charset="-122"/>
                <a:ea typeface="宋体" pitchFamily="2" charset="-122"/>
              </a:rPr>
              <a:t>(</a:t>
            </a:r>
            <a:r>
              <a:rPr lang="en-US" altLang="zh-CN" dirty="0" smtClean="0">
                <a:solidFill>
                  <a:srgbClr val="0070C0"/>
                </a:solidFill>
                <a:latin typeface="宋体" pitchFamily="2" charset="-122"/>
                <a:ea typeface="宋体" pitchFamily="2" charset="-122"/>
                <a:hlinkClick r:id="rId2" action="ppaction://hlinksldjump"/>
              </a:rPr>
              <a:t>Table3</a:t>
            </a:r>
            <a:r>
              <a:rPr lang="zh-CN" altLang="en-US" dirty="0" smtClean="0">
                <a:solidFill>
                  <a:srgbClr val="0070C0"/>
                </a:solidFill>
                <a:latin typeface="宋体" pitchFamily="2" charset="-122"/>
                <a:ea typeface="宋体" pitchFamily="2" charset="-122"/>
              </a:rPr>
              <a:t>）的急性住院病人，我们不推荐使用药物进行血栓预防。 ）（推荐级别：</a:t>
            </a:r>
            <a:r>
              <a:rPr lang="en-US" altLang="zh-CN" dirty="0" smtClean="0">
                <a:solidFill>
                  <a:srgbClr val="0070C0"/>
                </a:solidFill>
                <a:latin typeface="宋体" pitchFamily="2" charset="-122"/>
                <a:ea typeface="宋体" pitchFamily="2" charset="-122"/>
              </a:rPr>
              <a:t>1B</a:t>
            </a:r>
            <a:r>
              <a:rPr lang="zh-CN" altLang="en-US" dirty="0" smtClean="0">
                <a:solidFill>
                  <a:srgbClr val="0070C0"/>
                </a:solidFill>
                <a:latin typeface="宋体" pitchFamily="2" charset="-122"/>
                <a:ea typeface="宋体" pitchFamily="2" charset="-122"/>
              </a:rPr>
              <a:t>级）</a:t>
            </a:r>
            <a:endParaRPr lang="en-US" altLang="zh-CN" dirty="0" smtClean="0">
              <a:solidFill>
                <a:srgbClr val="0070C0"/>
              </a:solidFill>
              <a:latin typeface="宋体" pitchFamily="2" charset="-122"/>
              <a:ea typeface="宋体" pitchFamily="2" charset="-122"/>
            </a:endParaRPr>
          </a:p>
          <a:p>
            <a:pPr eaLnBrk="1" hangingPunct="1">
              <a:buFont typeface="Wingdings 3" pitchFamily="18" charset="2"/>
              <a:buNone/>
            </a:pPr>
            <a:endParaRPr lang="en-US" altLang="zh-CN" dirty="0" smtClean="0">
              <a:solidFill>
                <a:srgbClr val="0070C0"/>
              </a:solidFill>
              <a:latin typeface="宋体" pitchFamily="2" charset="-122"/>
              <a:ea typeface="宋体" pitchFamily="2" charset="-122"/>
            </a:endParaRPr>
          </a:p>
          <a:p>
            <a:pPr eaLnBrk="1" hangingPunct="1">
              <a:buFont typeface="Wingdings 3" pitchFamily="18" charset="2"/>
              <a:buNone/>
            </a:pPr>
            <a:r>
              <a:rPr lang="en-US" altLang="zh-CN" dirty="0" smtClean="0">
                <a:solidFill>
                  <a:srgbClr val="0070C0"/>
                </a:solidFill>
                <a:latin typeface="宋体" pitchFamily="2" charset="-122"/>
                <a:ea typeface="宋体" pitchFamily="2" charset="-122"/>
              </a:rPr>
              <a:t>2.7.2 </a:t>
            </a:r>
            <a:r>
              <a:rPr lang="zh-CN" altLang="en-US" dirty="0" smtClean="0">
                <a:solidFill>
                  <a:srgbClr val="0070C0"/>
                </a:solidFill>
                <a:latin typeface="宋体" pitchFamily="2" charset="-122"/>
                <a:ea typeface="宋体" pitchFamily="2" charset="-122"/>
              </a:rPr>
              <a:t>对于血栓形成风险较高同时伴有出血且有大出血可能的急性住院患者，建议使用分级加压袜（</a:t>
            </a:r>
            <a:r>
              <a:rPr lang="en-US" altLang="zh-CN" dirty="0" smtClean="0">
                <a:solidFill>
                  <a:srgbClr val="0070C0"/>
                </a:solidFill>
                <a:latin typeface="宋体" pitchFamily="2" charset="-122"/>
                <a:ea typeface="宋体" pitchFamily="2" charset="-122"/>
              </a:rPr>
              <a:t>GCS</a:t>
            </a:r>
            <a:r>
              <a:rPr lang="zh-CN" altLang="en-US" dirty="0" smtClean="0">
                <a:solidFill>
                  <a:srgbClr val="0070C0"/>
                </a:solidFill>
                <a:latin typeface="宋体" pitchFamily="2" charset="-122"/>
                <a:ea typeface="宋体" pitchFamily="2" charset="-122"/>
              </a:rPr>
              <a:t>）（推荐级别：</a:t>
            </a:r>
            <a:r>
              <a:rPr lang="en-US" altLang="zh-CN" dirty="0" smtClean="0">
                <a:solidFill>
                  <a:srgbClr val="0070C0"/>
                </a:solidFill>
                <a:latin typeface="宋体" pitchFamily="2" charset="-122"/>
                <a:ea typeface="宋体" pitchFamily="2" charset="-122"/>
              </a:rPr>
              <a:t>2C</a:t>
            </a:r>
            <a:r>
              <a:rPr lang="zh-CN" altLang="en-US" dirty="0" smtClean="0">
                <a:solidFill>
                  <a:srgbClr val="0070C0"/>
                </a:solidFill>
                <a:latin typeface="宋体" pitchFamily="2" charset="-122"/>
                <a:ea typeface="宋体" pitchFamily="2" charset="-122"/>
              </a:rPr>
              <a:t>级）或间歇充气加压装置（</a:t>
            </a:r>
            <a:r>
              <a:rPr lang="en-US" altLang="zh-CN" dirty="0" smtClean="0">
                <a:solidFill>
                  <a:srgbClr val="0070C0"/>
                </a:solidFill>
                <a:latin typeface="宋体" pitchFamily="2" charset="-122"/>
                <a:ea typeface="宋体" pitchFamily="2" charset="-122"/>
              </a:rPr>
              <a:t>IPC</a:t>
            </a:r>
            <a:r>
              <a:rPr lang="zh-CN" altLang="en-US" dirty="0" smtClean="0">
                <a:solidFill>
                  <a:srgbClr val="0070C0"/>
                </a:solidFill>
                <a:latin typeface="宋体" pitchFamily="2" charset="-122"/>
                <a:ea typeface="宋体" pitchFamily="2" charset="-122"/>
              </a:rPr>
              <a:t>）（推荐级别：</a:t>
            </a:r>
            <a:r>
              <a:rPr lang="en-US" altLang="zh-CN" dirty="0" smtClean="0">
                <a:solidFill>
                  <a:srgbClr val="0070C0"/>
                </a:solidFill>
                <a:latin typeface="宋体" pitchFamily="2" charset="-122"/>
                <a:ea typeface="宋体" pitchFamily="2" charset="-122"/>
              </a:rPr>
              <a:t>2C</a:t>
            </a:r>
            <a:r>
              <a:rPr lang="zh-CN" altLang="en-US" dirty="0" smtClean="0">
                <a:solidFill>
                  <a:srgbClr val="0070C0"/>
                </a:solidFill>
                <a:latin typeface="宋体" pitchFamily="2" charset="-122"/>
                <a:ea typeface="宋体" pitchFamily="2" charset="-122"/>
              </a:rPr>
              <a:t>级）进行器械血栓预防，而不是不进行器械预防。当出血风险降低并且</a:t>
            </a:r>
            <a:r>
              <a:rPr lang="en-US" altLang="zh-CN" dirty="0" smtClean="0">
                <a:solidFill>
                  <a:srgbClr val="0070C0"/>
                </a:solidFill>
                <a:latin typeface="宋体" pitchFamily="2" charset="-122"/>
                <a:ea typeface="宋体" pitchFamily="2" charset="-122"/>
              </a:rPr>
              <a:t>VET</a:t>
            </a:r>
            <a:r>
              <a:rPr lang="zh-CN" altLang="en-US" dirty="0" smtClean="0">
                <a:solidFill>
                  <a:srgbClr val="0070C0"/>
                </a:solidFill>
                <a:latin typeface="宋体" pitchFamily="2" charset="-122"/>
                <a:ea typeface="宋体" pitchFamily="2" charset="-122"/>
              </a:rPr>
              <a:t>风险持续存在，我们建议药物预防替代器械预防。 （推荐级别：</a:t>
            </a:r>
            <a:r>
              <a:rPr lang="en-US" altLang="zh-CN" dirty="0" smtClean="0">
                <a:solidFill>
                  <a:srgbClr val="0070C0"/>
                </a:solidFill>
                <a:latin typeface="宋体" pitchFamily="2" charset="-122"/>
                <a:ea typeface="宋体" pitchFamily="2" charset="-122"/>
              </a:rPr>
              <a:t>2B</a:t>
            </a:r>
            <a:r>
              <a:rPr lang="zh-CN" altLang="en-US" dirty="0" smtClean="0">
                <a:solidFill>
                  <a:srgbClr val="0070C0"/>
                </a:solidFill>
                <a:latin typeface="宋体" pitchFamily="2" charset="-122"/>
                <a:ea typeface="宋体" pitchFamily="2" charset="-122"/>
              </a:rPr>
              <a:t>级）</a:t>
            </a:r>
          </a:p>
          <a:p>
            <a:pPr eaLnBrk="1" hangingPunct="1">
              <a:buFont typeface="Wingdings 3" pitchFamily="18" charset="2"/>
              <a:buNone/>
            </a:pPr>
            <a:endParaRPr lang="zh-CN" altLang="en-US" dirty="0" smtClean="0">
              <a:solidFill>
                <a:srgbClr val="0070C0"/>
              </a:solidFill>
              <a:latin typeface="宋体" pitchFamily="2" charset="-122"/>
              <a:ea typeface="宋体" pitchFamily="2" charset="-122"/>
            </a:endParaRP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内容占位符 3" descr="QQ图片20130618174315.jpg"/>
          <p:cNvPicPr>
            <a:picLocks noGrp="1" noChangeAspect="1"/>
          </p:cNvPicPr>
          <p:nvPr>
            <p:ph idx="1"/>
          </p:nvPr>
        </p:nvPicPr>
        <p:blipFill>
          <a:blip r:embed="rId2"/>
          <a:srcRect/>
          <a:stretch>
            <a:fillRect/>
          </a:stretch>
        </p:blipFill>
        <p:spPr>
          <a:xfrm>
            <a:off x="0" y="1428750"/>
            <a:ext cx="9144000" cy="5429250"/>
          </a:xfrm>
        </p:spPr>
      </p:pic>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内容占位符 1"/>
          <p:cNvSpPr>
            <a:spLocks noGrp="1"/>
          </p:cNvSpPr>
          <p:nvPr>
            <p:ph idx="1"/>
          </p:nvPr>
        </p:nvSpPr>
        <p:spPr>
          <a:xfrm>
            <a:off x="428625" y="1500188"/>
            <a:ext cx="8229600" cy="4525962"/>
          </a:xfrm>
        </p:spPr>
        <p:txBody>
          <a:bodyPr/>
          <a:lstStyle/>
          <a:p>
            <a:pPr eaLnBrk="1" hangingPunct="1">
              <a:buNone/>
            </a:pPr>
            <a:r>
              <a:rPr lang="en-US" altLang="zh-CN" dirty="0" smtClean="0">
                <a:solidFill>
                  <a:srgbClr val="0070C0"/>
                </a:solidFill>
                <a:latin typeface="宋体" pitchFamily="2" charset="-122"/>
                <a:ea typeface="宋体" pitchFamily="2" charset="-122"/>
              </a:rPr>
              <a:t>2.8 </a:t>
            </a:r>
            <a:r>
              <a:rPr lang="zh-CN" altLang="en-US" dirty="0" smtClean="0">
                <a:solidFill>
                  <a:srgbClr val="0070C0"/>
                </a:solidFill>
                <a:latin typeface="宋体" pitchFamily="2" charset="-122"/>
                <a:ea typeface="宋体" pitchFamily="2" charset="-122"/>
              </a:rPr>
              <a:t> 对于接受初始血栓预防治疗的急性住院患者，我们不建议在患者活动受限期过后或出院后继续使用抗凝药进行血栓预防（推荐级别：</a:t>
            </a:r>
            <a:r>
              <a:rPr lang="en-US" altLang="zh-CN" dirty="0" smtClean="0">
                <a:solidFill>
                  <a:srgbClr val="0070C0"/>
                </a:solidFill>
                <a:latin typeface="宋体" pitchFamily="2" charset="-122"/>
                <a:ea typeface="宋体" pitchFamily="2" charset="-122"/>
              </a:rPr>
              <a:t>2B </a:t>
            </a:r>
            <a:r>
              <a:rPr lang="zh-CN" altLang="en-US" dirty="0" smtClean="0">
                <a:solidFill>
                  <a:srgbClr val="0070C0"/>
                </a:solidFill>
                <a:latin typeface="宋体" pitchFamily="2" charset="-122"/>
                <a:ea typeface="宋体" pitchFamily="2" charset="-122"/>
              </a:rPr>
              <a:t>级</a:t>
            </a:r>
            <a:r>
              <a:rPr lang="zh-CN" altLang="en-US" dirty="0" smtClean="0">
                <a:solidFill>
                  <a:srgbClr val="0070C0"/>
                </a:solidFill>
                <a:latin typeface="宋体" pitchFamily="2" charset="-122"/>
                <a:ea typeface="宋体" pitchFamily="2" charset="-122"/>
              </a:rPr>
              <a:t>）</a:t>
            </a:r>
            <a:r>
              <a:rPr lang="en-US" altLang="zh-CN" dirty="0" smtClean="0">
                <a:solidFill>
                  <a:srgbClr val="0070C0"/>
                </a:solidFill>
                <a:latin typeface="宋体" pitchFamily="2" charset="-122"/>
                <a:ea typeface="宋体" pitchFamily="2" charset="-122"/>
              </a:rPr>
              <a:t>.</a:t>
            </a:r>
            <a:endParaRPr lang="zh-CN" altLang="en-US" dirty="0" smtClean="0">
              <a:solidFill>
                <a:srgbClr val="0070C0"/>
              </a:solidFill>
              <a:latin typeface="宋体" pitchFamily="2" charset="-122"/>
              <a:ea typeface="宋体" pitchFamily="2" charset="-122"/>
            </a:endParaRPr>
          </a:p>
          <a:p>
            <a:pPr eaLnBrk="1" hangingPunct="1">
              <a:buNone/>
            </a:pPr>
            <a:endParaRPr lang="en-US" altLang="zh-CN" dirty="0" smtClean="0">
              <a:solidFill>
                <a:srgbClr val="0070C0"/>
              </a:solidFill>
              <a:latin typeface="宋体" pitchFamily="2" charset="-122"/>
              <a:ea typeface="宋体" pitchFamily="2" charset="-122"/>
            </a:endParaRPr>
          </a:p>
          <a:p>
            <a:pPr eaLnBrk="1" hangingPunct="1">
              <a:buNone/>
            </a:pPr>
            <a:r>
              <a:rPr lang="en-US" altLang="zh-CN" dirty="0" smtClean="0">
                <a:solidFill>
                  <a:srgbClr val="0070C0"/>
                </a:solidFill>
                <a:latin typeface="宋体" pitchFamily="2" charset="-122"/>
                <a:ea typeface="宋体" pitchFamily="2" charset="-122"/>
              </a:rPr>
              <a:t>3.2 </a:t>
            </a:r>
            <a:r>
              <a:rPr lang="zh-CN" altLang="en-US" dirty="0" smtClean="0">
                <a:solidFill>
                  <a:srgbClr val="0070C0"/>
                </a:solidFill>
                <a:latin typeface="宋体" pitchFamily="2" charset="-122"/>
                <a:ea typeface="宋体" pitchFamily="2" charset="-122"/>
              </a:rPr>
              <a:t>对于重症患者，我们不建议常规进行</a:t>
            </a:r>
            <a:r>
              <a:rPr lang="en-US" altLang="zh-CN" dirty="0" smtClean="0">
                <a:solidFill>
                  <a:srgbClr val="0070C0"/>
                </a:solidFill>
                <a:latin typeface="宋体" pitchFamily="2" charset="-122"/>
                <a:ea typeface="宋体" pitchFamily="2" charset="-122"/>
              </a:rPr>
              <a:t>DVT</a:t>
            </a:r>
            <a:r>
              <a:rPr lang="zh-CN" altLang="en-US" dirty="0" smtClean="0">
                <a:solidFill>
                  <a:srgbClr val="0070C0"/>
                </a:solidFill>
                <a:latin typeface="宋体" pitchFamily="2" charset="-122"/>
                <a:ea typeface="宋体" pitchFamily="2" charset="-122"/>
              </a:rPr>
              <a:t>的超声筛查。（推荐级别：</a:t>
            </a:r>
            <a:r>
              <a:rPr lang="en-US" altLang="zh-CN" dirty="0" smtClean="0">
                <a:solidFill>
                  <a:srgbClr val="0070C0"/>
                </a:solidFill>
                <a:latin typeface="宋体" pitchFamily="2" charset="-122"/>
                <a:ea typeface="宋体" pitchFamily="2" charset="-122"/>
              </a:rPr>
              <a:t>2C </a:t>
            </a:r>
            <a:r>
              <a:rPr lang="zh-CN" altLang="en-US" dirty="0" smtClean="0">
                <a:solidFill>
                  <a:srgbClr val="0070C0"/>
                </a:solidFill>
                <a:latin typeface="宋体" pitchFamily="2" charset="-122"/>
                <a:ea typeface="宋体" pitchFamily="2" charset="-122"/>
              </a:rPr>
              <a:t>级）</a:t>
            </a:r>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内容占位符 1"/>
          <p:cNvSpPr>
            <a:spLocks noGrp="1"/>
          </p:cNvSpPr>
          <p:nvPr>
            <p:ph idx="1"/>
          </p:nvPr>
        </p:nvSpPr>
        <p:spPr/>
        <p:txBody>
          <a:bodyPr/>
          <a:lstStyle/>
          <a:p>
            <a:pPr>
              <a:buNone/>
            </a:pPr>
            <a:r>
              <a:rPr lang="en-US" altLang="zh-CN" dirty="0" smtClean="0">
                <a:solidFill>
                  <a:srgbClr val="0070C0"/>
                </a:solidFill>
                <a:latin typeface="宋体" pitchFamily="2" charset="-122"/>
                <a:ea typeface="宋体" pitchFamily="2" charset="-122"/>
              </a:rPr>
              <a:t>3.4.3 </a:t>
            </a:r>
            <a:r>
              <a:rPr lang="zh-CN" altLang="en-US" dirty="0" smtClean="0">
                <a:solidFill>
                  <a:srgbClr val="0070C0"/>
                </a:solidFill>
                <a:latin typeface="宋体" pitchFamily="2" charset="-122"/>
                <a:ea typeface="宋体" pitchFamily="2" charset="-122"/>
              </a:rPr>
              <a:t>对于重症患者，建议使用低分子量肝素（</a:t>
            </a:r>
            <a:r>
              <a:rPr lang="en-US" altLang="zh-CN" dirty="0" smtClean="0">
                <a:solidFill>
                  <a:srgbClr val="0070C0"/>
                </a:solidFill>
                <a:latin typeface="宋体" pitchFamily="2" charset="-122"/>
                <a:ea typeface="宋体" pitchFamily="2" charset="-122"/>
              </a:rPr>
              <a:t>LMWH </a:t>
            </a:r>
            <a:r>
              <a:rPr lang="zh-CN" altLang="en-US" dirty="0" smtClean="0">
                <a:solidFill>
                  <a:srgbClr val="0070C0"/>
                </a:solidFill>
                <a:latin typeface="宋体" pitchFamily="2" charset="-122"/>
                <a:ea typeface="宋体" pitchFamily="2" charset="-122"/>
              </a:rPr>
              <a:t>）或低剂量普通肝素（</a:t>
            </a:r>
            <a:r>
              <a:rPr lang="en-US" altLang="zh-CN" dirty="0" smtClean="0">
                <a:solidFill>
                  <a:srgbClr val="0070C0"/>
                </a:solidFill>
                <a:latin typeface="宋体" pitchFamily="2" charset="-122"/>
                <a:ea typeface="宋体" pitchFamily="2" charset="-122"/>
              </a:rPr>
              <a:t>LDUH </a:t>
            </a:r>
            <a:r>
              <a:rPr lang="zh-CN" altLang="en-US" dirty="0" smtClean="0">
                <a:solidFill>
                  <a:srgbClr val="0070C0"/>
                </a:solidFill>
                <a:latin typeface="宋体" pitchFamily="2" charset="-122"/>
                <a:ea typeface="宋体" pitchFamily="2" charset="-122"/>
              </a:rPr>
              <a:t>）进行血栓预防，优于不预防。（推荐级别：</a:t>
            </a:r>
            <a:r>
              <a:rPr lang="en-US" altLang="zh-CN" dirty="0" smtClean="0">
                <a:solidFill>
                  <a:srgbClr val="0070C0"/>
                </a:solidFill>
                <a:latin typeface="宋体" pitchFamily="2" charset="-122"/>
                <a:ea typeface="宋体" pitchFamily="2" charset="-122"/>
              </a:rPr>
              <a:t>2C </a:t>
            </a:r>
            <a:r>
              <a:rPr lang="zh-CN" altLang="en-US" dirty="0" smtClean="0">
                <a:solidFill>
                  <a:srgbClr val="0070C0"/>
                </a:solidFill>
                <a:latin typeface="宋体" pitchFamily="2" charset="-122"/>
                <a:ea typeface="宋体" pitchFamily="2" charset="-122"/>
              </a:rPr>
              <a:t>级）</a:t>
            </a:r>
          </a:p>
          <a:p>
            <a:pPr>
              <a:buNone/>
            </a:pPr>
            <a:endParaRPr lang="zh-CN" altLang="en-US" dirty="0" smtClean="0">
              <a:solidFill>
                <a:srgbClr val="0070C0"/>
              </a:solidFill>
              <a:latin typeface="宋体" pitchFamily="2" charset="-122"/>
              <a:ea typeface="宋体" pitchFamily="2" charset="-122"/>
            </a:endParaRPr>
          </a:p>
          <a:p>
            <a:pPr>
              <a:buNone/>
            </a:pPr>
            <a:r>
              <a:rPr lang="en-US" altLang="zh-CN" dirty="0" smtClean="0">
                <a:solidFill>
                  <a:srgbClr val="0070C0"/>
                </a:solidFill>
                <a:latin typeface="宋体" pitchFamily="2" charset="-122"/>
                <a:ea typeface="宋体" pitchFamily="2" charset="-122"/>
              </a:rPr>
              <a:t>3.4.4 </a:t>
            </a:r>
            <a:r>
              <a:rPr lang="zh-CN" altLang="en-US" dirty="0" smtClean="0">
                <a:solidFill>
                  <a:srgbClr val="0070C0"/>
                </a:solidFill>
                <a:latin typeface="宋体" pitchFamily="2" charset="-122"/>
                <a:ea typeface="宋体" pitchFamily="2" charset="-122"/>
              </a:rPr>
              <a:t>对于出血且有大出血可能的（</a:t>
            </a:r>
            <a:r>
              <a:rPr lang="en-US" altLang="zh-CN" dirty="0" smtClean="0">
                <a:solidFill>
                  <a:srgbClr val="0070C0"/>
                </a:solidFill>
                <a:latin typeface="宋体" pitchFamily="2" charset="-122"/>
                <a:ea typeface="宋体" pitchFamily="2" charset="-122"/>
                <a:hlinkClick r:id="rId2" action="ppaction://hlinksldjump"/>
              </a:rPr>
              <a:t>Table4</a:t>
            </a:r>
            <a:r>
              <a:rPr lang="zh-CN" altLang="en-US" dirty="0" smtClean="0">
                <a:solidFill>
                  <a:srgbClr val="0070C0"/>
                </a:solidFill>
                <a:latin typeface="宋体" pitchFamily="2" charset="-122"/>
                <a:ea typeface="宋体" pitchFamily="2" charset="-122"/>
              </a:rPr>
              <a:t>）重症患者，建议使用分级加压袜（</a:t>
            </a:r>
            <a:r>
              <a:rPr lang="en-US" altLang="zh-CN" dirty="0" smtClean="0">
                <a:solidFill>
                  <a:srgbClr val="0070C0"/>
                </a:solidFill>
                <a:latin typeface="宋体" pitchFamily="2" charset="-122"/>
                <a:ea typeface="宋体" pitchFamily="2" charset="-122"/>
              </a:rPr>
              <a:t>GCS </a:t>
            </a:r>
            <a:r>
              <a:rPr lang="zh-CN" altLang="en-US" dirty="0" smtClean="0">
                <a:solidFill>
                  <a:srgbClr val="0070C0"/>
                </a:solidFill>
                <a:latin typeface="宋体" pitchFamily="2" charset="-122"/>
                <a:ea typeface="宋体" pitchFamily="2" charset="-122"/>
              </a:rPr>
              <a:t>）或间歇充气加压装置（</a:t>
            </a:r>
            <a:r>
              <a:rPr lang="en-US" altLang="zh-CN" dirty="0" smtClean="0">
                <a:solidFill>
                  <a:srgbClr val="0070C0"/>
                </a:solidFill>
                <a:latin typeface="宋体" pitchFamily="2" charset="-122"/>
                <a:ea typeface="宋体" pitchFamily="2" charset="-122"/>
              </a:rPr>
              <a:t>IPC</a:t>
            </a:r>
            <a:r>
              <a:rPr lang="zh-CN" altLang="en-US" dirty="0" smtClean="0">
                <a:solidFill>
                  <a:srgbClr val="0070C0"/>
                </a:solidFill>
                <a:latin typeface="宋体" pitchFamily="2" charset="-122"/>
                <a:ea typeface="宋体" pitchFamily="2" charset="-122"/>
              </a:rPr>
              <a:t>）进行器械血栓预防，直至出血风险降为最低，（推荐级别：</a:t>
            </a:r>
            <a:r>
              <a:rPr lang="en-US" altLang="zh-CN" dirty="0" smtClean="0">
                <a:solidFill>
                  <a:srgbClr val="0070C0"/>
                </a:solidFill>
                <a:latin typeface="宋体" pitchFamily="2" charset="-122"/>
                <a:ea typeface="宋体" pitchFamily="2" charset="-122"/>
              </a:rPr>
              <a:t>2C </a:t>
            </a:r>
            <a:r>
              <a:rPr lang="zh-CN" altLang="en-US" dirty="0" smtClean="0">
                <a:solidFill>
                  <a:srgbClr val="0070C0"/>
                </a:solidFill>
                <a:latin typeface="宋体" pitchFamily="2" charset="-122"/>
                <a:ea typeface="宋体" pitchFamily="2" charset="-122"/>
              </a:rPr>
              <a:t>级）而不是不进行器械血栓预防。当出血风险降低，我们建议用药物替代器械进行血栓预防。（推荐级别：</a:t>
            </a:r>
            <a:r>
              <a:rPr lang="en-US" altLang="zh-CN" dirty="0" smtClean="0">
                <a:solidFill>
                  <a:srgbClr val="0070C0"/>
                </a:solidFill>
                <a:latin typeface="宋体" pitchFamily="2" charset="-122"/>
                <a:ea typeface="宋体" pitchFamily="2" charset="-122"/>
              </a:rPr>
              <a:t>2C </a:t>
            </a:r>
            <a:r>
              <a:rPr lang="zh-CN" altLang="en-US" dirty="0" smtClean="0">
                <a:solidFill>
                  <a:srgbClr val="0070C0"/>
                </a:solidFill>
                <a:latin typeface="宋体" pitchFamily="2" charset="-122"/>
                <a:ea typeface="宋体" pitchFamily="2" charset="-122"/>
              </a:rPr>
              <a:t>级）</a:t>
            </a:r>
          </a:p>
          <a:p>
            <a:endParaRPr lang="zh-CN" altLang="en-US" dirty="0" smtClean="0"/>
          </a:p>
        </p:txBody>
      </p:sp>
      <p:sp>
        <p:nvSpPr>
          <p:cNvPr id="3" name="标题 2"/>
          <p:cNvSpPr>
            <a:spLocks noGrp="1"/>
          </p:cNvSpPr>
          <p:nvPr>
            <p:ph type="title"/>
          </p:nvPr>
        </p:nvSpPr>
        <p:spPr/>
        <p:txBody>
          <a:bodyPr/>
          <a:lstStyle/>
          <a:p>
            <a:pPr>
              <a:defRPr/>
            </a:pPr>
            <a:r>
              <a:rPr lang="en-US" altLang="zh-CN" dirty="0" smtClean="0">
                <a:solidFill>
                  <a:schemeClr val="accent3">
                    <a:lumMod val="60000"/>
                    <a:lumOff val="40000"/>
                  </a:schemeClr>
                </a:solidFill>
              </a:rPr>
              <a:t>ACCP9-</a:t>
            </a:r>
            <a:r>
              <a:rPr lang="zh-CN" altLang="en-US" dirty="0" smtClean="0">
                <a:solidFill>
                  <a:schemeClr val="accent3">
                    <a:lumMod val="60000"/>
                    <a:lumOff val="40000"/>
                  </a:schemeClr>
                </a:solidFill>
              </a:rPr>
              <a:t>非手术患者的</a:t>
            </a:r>
            <a:r>
              <a:rPr lang="en-US" altLang="zh-CN" dirty="0" smtClean="0">
                <a:solidFill>
                  <a:schemeClr val="accent3">
                    <a:lumMod val="60000"/>
                    <a:lumOff val="40000"/>
                  </a:schemeClr>
                </a:solidFill>
              </a:rPr>
              <a:t>VET</a:t>
            </a:r>
            <a:r>
              <a:rPr lang="zh-CN" altLang="en-US" dirty="0" smtClean="0">
                <a:solidFill>
                  <a:schemeClr val="accent3">
                    <a:lumMod val="60000"/>
                    <a:lumOff val="40000"/>
                  </a:schemeClr>
                </a:solidFill>
              </a:rPr>
              <a:t>预防</a:t>
            </a:r>
            <a:endParaRPr lang="zh-CN" alt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306</TotalTime>
  <Words>4108</Words>
  <Application>Microsoft Office PowerPoint</Application>
  <PresentationFormat>全屏显示(4:3)</PresentationFormat>
  <Paragraphs>168</Paragraphs>
  <Slides>54</Slides>
  <Notes>1</Notes>
  <HiddenSlides>0</HiddenSlides>
  <MMClips>0</MMClips>
  <ScaleCrop>false</ScaleCrop>
  <HeadingPairs>
    <vt:vector size="4" baseType="variant">
      <vt:variant>
        <vt:lpstr>主题</vt:lpstr>
      </vt:variant>
      <vt:variant>
        <vt:i4>1</vt:i4>
      </vt:variant>
      <vt:variant>
        <vt:lpstr>幻灯片标题</vt:lpstr>
      </vt:variant>
      <vt:variant>
        <vt:i4>54</vt:i4>
      </vt:variant>
    </vt:vector>
  </HeadingPairs>
  <TitlesOfParts>
    <vt:vector size="55" baseType="lpstr">
      <vt:lpstr>聚合</vt:lpstr>
      <vt:lpstr>第九版美国胸科医师协会抗栓与血栓预防实践指南汇总</vt:lpstr>
      <vt:lpstr>第九版美国胸科医师协会抗栓与血栓预防实践指南汇总</vt:lpstr>
      <vt:lpstr>第九版美国胸科医师协会抗栓与血栓预防实践指南汇总</vt:lpstr>
      <vt:lpstr>ACCP9-非手术患者的VET预防</vt:lpstr>
      <vt:lpstr>ACCP9-非手术患者的VET预防</vt:lpstr>
      <vt:lpstr>ACCP9-非手术患者的VET预防</vt:lpstr>
      <vt:lpstr>ACCP9-非手术患者的VET预防</vt:lpstr>
      <vt:lpstr>ACCP9-非手术患者的VET预防</vt:lpstr>
      <vt:lpstr>ACCP9-非手术患者的VET预防</vt:lpstr>
      <vt:lpstr>ACCP9-非手术患者的VET预防</vt:lpstr>
      <vt:lpstr>ACCP9-非手术患者的VET预防</vt:lpstr>
      <vt:lpstr>ACCP9-非手术患者的VET预防</vt:lpstr>
      <vt:lpstr>ACCP9-非手术患者的VET预防</vt:lpstr>
      <vt:lpstr>ACCP9-非手术患者的VET预防</vt:lpstr>
      <vt:lpstr>ACCP9-非手术患者的VET预防</vt:lpstr>
      <vt:lpstr>第九版美国胸科医师协会抗栓与血栓预防实践指南汇总</vt:lpstr>
      <vt:lpstr>ACCP9-非骨科手术的VET预防</vt:lpstr>
      <vt:lpstr>ACCP9-非骨科手术的VET预防</vt:lpstr>
      <vt:lpstr>ACCP9-非骨科手术的VET预防</vt:lpstr>
      <vt:lpstr>ACCP9-非骨科手术的VET预防</vt:lpstr>
      <vt:lpstr>ACCP9-非骨科手术的VET预防</vt:lpstr>
      <vt:lpstr>ACCP9-非骨科手术的VET预防</vt:lpstr>
      <vt:lpstr>ACCP9-非骨科手术的VET预防</vt:lpstr>
      <vt:lpstr>ACCP9-非骨科手术的VET预防</vt:lpstr>
      <vt:lpstr>ACCP9-非骨科手术的VET预防</vt:lpstr>
      <vt:lpstr>ACCP9-非骨科手术的VET预防</vt:lpstr>
      <vt:lpstr>ACCP9-非骨科手术的VET预防</vt:lpstr>
      <vt:lpstr>ACCP9-非骨科手术的VET预防</vt:lpstr>
      <vt:lpstr>ACCP9-非骨科手术的VET预防</vt:lpstr>
      <vt:lpstr>第九版美国胸科医师协会抗栓与血栓预防实践指南汇总</vt:lpstr>
      <vt:lpstr>ACCP9-骨科手术患者的VET预防</vt:lpstr>
      <vt:lpstr>ACCP9-骨科手术患者的VET预防</vt:lpstr>
      <vt:lpstr>ACCP9-骨科手术患者的VET预防</vt:lpstr>
      <vt:lpstr>ACCP9-骨科手术患者的VET预防</vt:lpstr>
      <vt:lpstr>ACCP9-骨科手术患者的VET预防</vt:lpstr>
      <vt:lpstr>ACCP9-骨科手术患者的VET预防</vt:lpstr>
      <vt:lpstr>ACCP9-骨科手术患者的VET预防</vt:lpstr>
      <vt:lpstr>第九版美国胸科医师协会抗栓与血栓预防实践指南汇总</vt:lpstr>
      <vt:lpstr>ACCP9-房颤的抗栓治疗</vt:lpstr>
      <vt:lpstr>ACCP9-房颤的抗栓治疗</vt:lpstr>
      <vt:lpstr>ACCP9-房颤的抗栓治疗</vt:lpstr>
      <vt:lpstr>ACCP9-房颤的抗栓治疗</vt:lpstr>
      <vt:lpstr>ACCP9-房颤的抗栓治疗</vt:lpstr>
      <vt:lpstr>ACCP9-房颤的抗栓治疗</vt:lpstr>
      <vt:lpstr>ACCP9-房颤的抗栓治疗</vt:lpstr>
      <vt:lpstr>ACCP9-房颤的抗栓治疗</vt:lpstr>
      <vt:lpstr>ACCP9-房颤的抗栓治疗</vt:lpstr>
      <vt:lpstr>ACCP9-房颤的抗栓治疗</vt:lpstr>
      <vt:lpstr>ACCP9-房颤的抗栓治疗</vt:lpstr>
      <vt:lpstr>ACCP9-房颤的抗栓治疗</vt:lpstr>
      <vt:lpstr>ACCP9-房颤的抗栓治疗</vt:lpstr>
      <vt:lpstr>ACCP9-房颤的抗栓治疗</vt:lpstr>
      <vt:lpstr>ACCP9-房颤的抗栓治疗</vt:lpstr>
      <vt:lpstr>ACCP9-房颤的抗栓治疗</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terms:created xsi:type="dcterms:W3CDTF">2013-06-17T12:13:31Z</dcterms:created>
  <dcterms:modified xsi:type="dcterms:W3CDTF">2013-06-19T12:34:43Z</dcterms:modified>
</cp:coreProperties>
</file>